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9"/>
  </p:notesMasterIdLst>
  <p:sldIdLst>
    <p:sldId id="256" r:id="rId2"/>
    <p:sldId id="304" r:id="rId3"/>
    <p:sldId id="305" r:id="rId4"/>
    <p:sldId id="302" r:id="rId5"/>
    <p:sldId id="257" r:id="rId6"/>
    <p:sldId id="258" r:id="rId7"/>
    <p:sldId id="259" r:id="rId8"/>
    <p:sldId id="260" r:id="rId9"/>
    <p:sldId id="303" r:id="rId10"/>
    <p:sldId id="261" r:id="rId11"/>
    <p:sldId id="262" r:id="rId12"/>
    <p:sldId id="306" r:id="rId13"/>
    <p:sldId id="315" r:id="rId14"/>
    <p:sldId id="316" r:id="rId15"/>
    <p:sldId id="317" r:id="rId16"/>
    <p:sldId id="323" r:id="rId17"/>
    <p:sldId id="319" r:id="rId18"/>
    <p:sldId id="320" r:id="rId19"/>
    <p:sldId id="322" r:id="rId20"/>
    <p:sldId id="276" r:id="rId21"/>
    <p:sldId id="277" r:id="rId22"/>
    <p:sldId id="309" r:id="rId23"/>
    <p:sldId id="311" r:id="rId24"/>
    <p:sldId id="278" r:id="rId25"/>
    <p:sldId id="310" r:id="rId26"/>
    <p:sldId id="312" r:id="rId27"/>
    <p:sldId id="308" r:id="rId28"/>
    <p:sldId id="321" r:id="rId29"/>
    <p:sldId id="279" r:id="rId30"/>
    <p:sldId id="314" r:id="rId31"/>
    <p:sldId id="313"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263" r:id="rId53"/>
    <p:sldId id="307" r:id="rId54"/>
    <p:sldId id="264" r:id="rId55"/>
    <p:sldId id="265" r:id="rId56"/>
    <p:sldId id="266" r:id="rId57"/>
    <p:sldId id="267" r:id="rId58"/>
    <p:sldId id="268" r:id="rId59"/>
    <p:sldId id="269" r:id="rId60"/>
    <p:sldId id="270" r:id="rId61"/>
    <p:sldId id="271" r:id="rId62"/>
    <p:sldId id="272" r:id="rId63"/>
    <p:sldId id="273" r:id="rId64"/>
    <p:sldId id="274" r:id="rId65"/>
    <p:sldId id="275" r:id="rId66"/>
    <p:sldId id="300" r:id="rId67"/>
    <p:sldId id="301" r:id="rId6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1pPr>
    <a:lvl2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2pPr>
    <a:lvl3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3pPr>
    <a:lvl4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4pPr>
    <a:lvl5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5pPr>
    <a:lvl6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6pPr>
    <a:lvl7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7pPr>
    <a:lvl8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8pPr>
    <a:lvl9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F8CB"/>
    <a:srgbClr val="FFFFFF"/>
    <a:srgbClr val="011B75"/>
    <a:srgbClr val="8BE2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noFill/>
              <a:miter lim="400000"/>
            </a:ln>
          </a:left>
          <a:right>
            <a:ln w="12700" cap="flat">
              <a:noFill/>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solidFill>
            <a:srgbClr val="6D6D6D">
              <a:alpha val="41000"/>
            </a:srgbClr>
          </a:solidFill>
        </a:fill>
      </a:tcStyle>
    </a:wholeTbl>
    <a:band2H>
      <a:tcTxStyle/>
      <a:tcStyle>
        <a:tcBdr/>
        <a:fill>
          <a:solidFill>
            <a:srgbClr val="4E4E4E">
              <a:alpha val="41000"/>
            </a:srgbClr>
          </a:solidFill>
        </a:fill>
      </a:tcStyle>
    </a:band2H>
    <a:firstCol>
      <a:tcTxStyle b="off" i="off">
        <a:font>
          <a:latin typeface="Helvetica Neue Medium"/>
          <a:ea typeface="Helvetica Neue Medium"/>
          <a:cs typeface="Helvetica Neue Medium"/>
        </a:font>
        <a:srgbClr val="FFFFFF"/>
      </a:tcTxStyle>
      <a:tcStyle>
        <a:tcBdr>
          <a:left>
            <a:ln w="12700" cap="flat">
              <a:solidFill>
                <a:srgbClr val="F0F0F0"/>
              </a:solidFill>
              <a:prstDash val="solid"/>
              <a:miter lim="400000"/>
            </a:ln>
          </a:left>
          <a:right>
            <a:ln w="12700" cap="flat">
              <a:noFill/>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solidFill>
            <a:srgbClr val="656565">
              <a:alpha val="75000"/>
            </a:srgbClr>
          </a:solid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0F0F0"/>
              </a:solidFill>
              <a:prstDash val="solid"/>
              <a:miter lim="400000"/>
            </a:ln>
          </a:top>
          <a:bottom>
            <a:ln w="12700" cap="flat">
              <a:solidFill>
                <a:srgbClr val="F0F0F0"/>
              </a:solidFill>
              <a:prstDash val="solid"/>
              <a:miter lim="400000"/>
            </a:ln>
          </a:bottom>
          <a:insideH>
            <a:ln w="12700" cap="flat">
              <a:solidFill>
                <a:srgbClr val="F3F1DF"/>
              </a:solidFill>
              <a:prstDash val="solid"/>
              <a:miter lim="400000"/>
            </a:ln>
          </a:insideH>
          <a:insideV>
            <a:ln w="12700" cap="flat">
              <a:noFill/>
              <a:miter lim="400000"/>
            </a:ln>
          </a:insideV>
        </a:tcBdr>
        <a:fill>
          <a:solidFill>
            <a:srgbClr val="1861A1">
              <a:alpha val="80000"/>
            </a:srgbClr>
          </a:solid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0F0F0"/>
              </a:solidFill>
              <a:prstDash val="solid"/>
              <a:miter lim="400000"/>
            </a:ln>
          </a:top>
          <a:bottom>
            <a:ln w="25400" cap="flat">
              <a:solidFill>
                <a:srgbClr val="F0F0F0"/>
              </a:solidFill>
              <a:prstDash val="solid"/>
              <a:miter lim="400000"/>
            </a:ln>
          </a:bottom>
          <a:insideH>
            <a:ln w="12700" cap="flat">
              <a:solidFill>
                <a:srgbClr val="F3F1DF"/>
              </a:solidFill>
              <a:prstDash val="solid"/>
              <a:miter lim="400000"/>
            </a:ln>
          </a:insideH>
          <a:insideV>
            <a:ln w="12700" cap="flat">
              <a:noFill/>
              <a:miter lim="400000"/>
            </a:ln>
          </a:insideV>
        </a:tcBdr>
        <a:fill>
          <a:solidFill>
            <a:srgbClr val="1861A1">
              <a:alpha val="80000"/>
            </a:srgbClr>
          </a:solidFill>
        </a:fill>
      </a:tcStyle>
    </a:firstRow>
  </a:tblStyle>
  <a:tblStyle styleId="{C7B018BB-80A7-4F77-B60F-C8B233D01FF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D6D6D">
              <a:alpha val="41000"/>
            </a:srgbClr>
          </a:solidFill>
        </a:fill>
      </a:tcStyle>
    </a:wholeTbl>
    <a:band2H>
      <a:tcTxStyle/>
      <a:tcStyle>
        <a:tcBdr/>
        <a:fill>
          <a:solidFill>
            <a:srgbClr val="909090">
              <a:alpha val="41000"/>
            </a:srgbClr>
          </a:solidFill>
        </a:fill>
      </a:tcStyle>
    </a:band2H>
    <a:firstCol>
      <a:tcTxStyle b="off" i="off">
        <a:font>
          <a:latin typeface="Helvetica Neue Medium"/>
          <a:ea typeface="Helvetica Neue Medium"/>
          <a:cs typeface="Helvetica Neue Medium"/>
        </a:font>
        <a:srgbClr val="FFFFFF"/>
      </a:tcTxStyle>
      <a:tcStyle>
        <a:tcBdr>
          <a:left>
            <a:ln w="6350" cap="flat">
              <a:solidFill>
                <a:srgbClr val="484745"/>
              </a:solidFill>
              <a:prstDash val="solid"/>
              <a:miter lim="400000"/>
            </a:ln>
          </a:left>
          <a:right>
            <a:ln w="6350" cap="flat">
              <a:solidFill>
                <a:srgbClr val="5E5D5B"/>
              </a:solidFill>
              <a:prstDash val="solid"/>
              <a:miter lim="400000"/>
            </a:ln>
          </a:right>
          <a:top>
            <a:ln w="12700" cap="flat">
              <a:noFill/>
              <a:miter lim="400000"/>
            </a:ln>
          </a:top>
          <a:bottom>
            <a:ln w="12700" cap="flat">
              <a:noFill/>
              <a:miter lim="400000"/>
            </a:ln>
          </a:bottom>
          <a:insideH>
            <a:ln w="12700" cap="flat">
              <a:noFill/>
              <a:miter lim="400000"/>
            </a:ln>
          </a:insideH>
          <a:insideV>
            <a:ln w="6350" cap="flat">
              <a:solidFill>
                <a:srgbClr val="5E5D5B"/>
              </a:solidFill>
              <a:prstDash val="solid"/>
              <a:miter lim="400000"/>
            </a:ln>
          </a:insideV>
        </a:tcBdr>
        <a:fill>
          <a:noFill/>
        </a:fill>
      </a:tcStyle>
    </a:firstCol>
    <a:lastRow>
      <a:tcTxStyle b="off" i="off">
        <a:font>
          <a:latin typeface="Helvetica Neue Medium"/>
          <a:ea typeface="Helvetica Neue Medium"/>
          <a:cs typeface="Helvetica Neue Medium"/>
        </a:font>
        <a:srgbClr val="FFFFFF"/>
      </a:tcTxStyle>
      <a:tcStyle>
        <a:tcBdr>
          <a:left>
            <a:ln w="12700" cap="flat">
              <a:solidFill>
                <a:srgbClr val="714717"/>
              </a:solidFill>
              <a:prstDash val="solid"/>
              <a:miter lim="400000"/>
            </a:ln>
          </a:left>
          <a:right>
            <a:ln w="12700" cap="flat">
              <a:solidFill>
                <a:srgbClr val="714717"/>
              </a:solidFill>
              <a:prstDash val="solid"/>
              <a:miter lim="400000"/>
            </a:ln>
          </a:right>
          <a:top>
            <a:ln w="6350" cap="flat">
              <a:solidFill>
                <a:srgbClr val="5E5D5B"/>
              </a:solidFill>
              <a:prstDash val="solid"/>
              <a:miter lim="400000"/>
            </a:ln>
          </a:top>
          <a:bottom>
            <a:ln w="6350" cap="flat">
              <a:solidFill>
                <a:srgbClr val="484745"/>
              </a:solidFill>
              <a:prstDash val="solid"/>
              <a:miter lim="400000"/>
            </a:ln>
          </a:bottom>
          <a:insideH>
            <a:ln w="12700" cap="flat">
              <a:solidFill>
                <a:srgbClr val="714717"/>
              </a:solidFill>
              <a:prstDash val="solid"/>
              <a:miter lim="400000"/>
            </a:ln>
          </a:insideH>
          <a:insideV>
            <a:ln w="12700" cap="flat">
              <a:solidFill>
                <a:srgbClr val="714717"/>
              </a:solidFill>
              <a:prstDash val="solid"/>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solidFill>
                <a:srgbClr val="714717"/>
              </a:solidFill>
              <a:prstDash val="solid"/>
              <a:miter lim="400000"/>
            </a:ln>
          </a:left>
          <a:right>
            <a:ln w="12700" cap="flat">
              <a:solidFill>
                <a:srgbClr val="714717"/>
              </a:solidFill>
              <a:prstDash val="solid"/>
              <a:miter lim="400000"/>
            </a:ln>
          </a:right>
          <a:top>
            <a:ln w="6350" cap="flat">
              <a:solidFill>
                <a:srgbClr val="484745"/>
              </a:solidFill>
              <a:prstDash val="solid"/>
              <a:miter lim="400000"/>
            </a:ln>
          </a:top>
          <a:bottom>
            <a:ln w="6350" cap="flat">
              <a:solidFill>
                <a:srgbClr val="5E5D5B"/>
              </a:solidFill>
              <a:prstDash val="solid"/>
              <a:miter lim="400000"/>
            </a:ln>
          </a:bottom>
          <a:insideH>
            <a:ln w="12700" cap="flat">
              <a:solidFill>
                <a:srgbClr val="714717"/>
              </a:solidFill>
              <a:prstDash val="solid"/>
              <a:miter lim="400000"/>
            </a:ln>
          </a:insideH>
          <a:insideV>
            <a:ln w="12700" cap="flat">
              <a:solidFill>
                <a:srgbClr val="714717"/>
              </a:solidFill>
              <a:prstDash val="solid"/>
              <a:miter lim="400000"/>
            </a:ln>
          </a:insideV>
        </a:tcBdr>
        <a:fill>
          <a:no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3F1DF"/>
              </a:solidFill>
              <a:custDash>
                <a:ds d="200000" sp="200000"/>
              </a:custDash>
              <a:miter lim="400000"/>
            </a:ln>
          </a:top>
          <a:bottom>
            <a:ln w="12700" cap="flat">
              <a:solidFill>
                <a:srgbClr val="F3F1DF"/>
              </a:solidFill>
              <a:custDash>
                <a:ds d="200000" sp="200000"/>
              </a:custDash>
              <a:miter lim="400000"/>
            </a:ln>
          </a:bottom>
          <a:insideH>
            <a:ln w="12700" cap="flat">
              <a:solidFill>
                <a:srgbClr val="F3F1DF"/>
              </a:solidFill>
              <a:custDash>
                <a:ds d="200000" sp="200000"/>
              </a:custDash>
              <a:miter lim="400000"/>
            </a:ln>
          </a:insideH>
          <a:insideV>
            <a:ln w="12700" cap="flat">
              <a:noFill/>
              <a:miter lim="400000"/>
            </a:ln>
          </a:insideV>
        </a:tcBdr>
        <a:fill>
          <a:solidFill>
            <a:srgbClr val="4D4D4D"/>
          </a:solidFill>
        </a:fill>
      </a:tcStyle>
    </a:wholeTbl>
    <a:band2H>
      <a:tcTxStyle/>
      <a:tcStyle>
        <a:tcBdr/>
        <a:fill>
          <a:solidFill>
            <a:srgbClr val="5A5A5A"/>
          </a:solidFill>
        </a:fill>
      </a:tcStyle>
    </a:band2H>
    <a:firstCol>
      <a:tcTxStyle b="off" i="off">
        <a:font>
          <a:latin typeface="Helvetica Neue Medium"/>
          <a:ea typeface="Helvetica Neue Medium"/>
          <a:cs typeface="Helvetica Neue Medium"/>
        </a:font>
        <a:srgbClr val="FFFFFF"/>
      </a:tcTxStyle>
      <a:tcStyle>
        <a:tcBdr>
          <a:left>
            <a:ln w="12700" cap="flat">
              <a:solidFill>
                <a:srgbClr val="F3F1DF"/>
              </a:solidFill>
              <a:prstDash val="solid"/>
              <a:miter lim="400000"/>
            </a:ln>
          </a:left>
          <a:right>
            <a:ln w="12700" cap="flat">
              <a:solidFill>
                <a:srgbClr val="F3F1DF"/>
              </a:solidFill>
              <a:prstDash val="solid"/>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solidFill>
            <a:schemeClr val="accent3">
              <a:hueOff val="-1022247"/>
              <a:satOff val="34289"/>
              <a:lumOff val="-18384"/>
            </a:schemeClr>
          </a:solid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noFill/>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noFill/>
              <a:miter lim="400000"/>
            </a:ln>
          </a:insideV>
        </a:tcBdr>
        <a:fill>
          <a:solidFill>
            <a:srgbClr val="6D6D6D"/>
          </a:solidFill>
        </a:fill>
      </a:tcStyle>
    </a:wholeTbl>
    <a:band2H>
      <a:tcTxStyle/>
      <a:tcStyle>
        <a:tcBdr/>
        <a:fill>
          <a:solidFill>
            <a:srgbClr val="7D7D7D"/>
          </a:solidFill>
        </a:fill>
      </a:tcStyle>
    </a:band2H>
    <a:firstCol>
      <a:tcTxStyle b="off" i="off">
        <a:font>
          <a:latin typeface="Helvetica Neue Medium"/>
          <a:ea typeface="Helvetica Neue Medium"/>
          <a:cs typeface="Helvetica Neue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noFill/>
              <a:miter lim="400000"/>
            </a:ln>
          </a:insideV>
        </a:tcBdr>
        <a:fill>
          <a:solidFill>
            <a:srgbClr val="5C5C5B"/>
          </a:solidFill>
        </a:fill>
      </a:tcStyle>
    </a:firstCol>
    <a:lastRow>
      <a:tcTxStyle b="off" i="off">
        <a:font>
          <a:latin typeface="Helvetica Neue Medium"/>
          <a:ea typeface="Helvetica Neue Medium"/>
          <a:cs typeface="Helvetica Neue Medium"/>
        </a:font>
        <a:srgbClr val="282828"/>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C0C0C0"/>
              </a:solidFill>
              <a:prstDash val="solid"/>
              <a:miter lim="400000"/>
            </a:ln>
          </a:insideH>
          <a:insideV>
            <a:ln w="12700" cap="flat">
              <a:noFill/>
              <a:miter lim="400000"/>
            </a:ln>
          </a:insideV>
        </a:tcBdr>
        <a:fill>
          <a:solidFill>
            <a:srgbClr val="A2A7A9"/>
          </a:solid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C0C0C0"/>
              </a:solidFill>
              <a:prstDash val="solid"/>
              <a:miter lim="400000"/>
            </a:ln>
          </a:insideH>
          <a:insideV>
            <a:ln w="12700" cap="flat">
              <a:noFill/>
              <a:miter lim="400000"/>
            </a:ln>
          </a:insideV>
        </a:tcBdr>
        <a:fill>
          <a:solidFill>
            <a:schemeClr val="accent5">
              <a:hueOff val="103245"/>
              <a:satOff val="-16002"/>
              <a:lumOff val="2831"/>
            </a:scheme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6350" cap="flat">
              <a:solidFill>
                <a:srgbClr val="FFFFFF"/>
              </a:solidFill>
              <a:prstDash val="solid"/>
              <a:miter lim="400000"/>
            </a:ln>
          </a:top>
          <a:bottom>
            <a:ln w="635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solidFill>
            <a:srgbClr val="5D5D5D"/>
          </a:solidFill>
        </a:fill>
      </a:tcStyle>
    </a:wholeTbl>
    <a:band2H>
      <a:tcTxStyle/>
      <a:tcStyle>
        <a:tcBdr/>
        <a:fill>
          <a:solidFill>
            <a:srgbClr val="696969"/>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6350" cap="flat">
              <a:solidFill>
                <a:srgbClr val="FFFFFF"/>
              </a:solidFill>
              <a:prstDash val="solid"/>
              <a:miter lim="400000"/>
            </a:ln>
          </a:right>
          <a:top>
            <a:ln w="6350" cap="flat">
              <a:solidFill>
                <a:srgbClr val="FFFFFF"/>
              </a:solidFill>
              <a:prstDash val="solid"/>
              <a:miter lim="400000"/>
            </a:ln>
          </a:top>
          <a:bottom>
            <a:ln w="6350" cap="flat">
              <a:solidFill>
                <a:srgbClr val="FFFFFF"/>
              </a:solidFill>
              <a:prstDash val="solid"/>
              <a:miter lim="400000"/>
            </a:ln>
          </a:bottom>
          <a:insideH>
            <a:ln w="6350" cap="flat">
              <a:solidFill>
                <a:srgbClr val="FFFFFF"/>
              </a:solidFill>
              <a:prstDash val="solid"/>
              <a:miter lim="400000"/>
            </a:ln>
          </a:insideH>
          <a:insideV>
            <a:ln w="6350" cap="flat">
              <a:solidFill>
                <a:srgbClr val="FFFFFF"/>
              </a:solidFill>
              <a:prstDash val="solid"/>
              <a:miter lim="400000"/>
            </a:ln>
          </a:insideV>
        </a:tcBdr>
        <a:fill>
          <a:solidFill>
            <a:srgbClr val="78787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solidFill>
            <a:srgbClr val="787878"/>
          </a:solidFill>
        </a:fill>
      </a:tcStyle>
    </a:firstRow>
  </a:tblStyle>
  <a:tblStyle styleId="{2708684C-4D16-4618-839F-0558EEFCDFE6}" styleName="">
    <a:tblBg/>
    <a:wholeTbl>
      <a:tcTxStyle b="off" i="off">
        <a:fontRef idx="minor">
          <a:srgbClr val="FFFFFF"/>
        </a:fontRef>
        <a:srgbClr val="FFFFFF"/>
      </a:tcTxStyle>
      <a:tcStyle>
        <a:tcBdr>
          <a:left>
            <a:ln w="12700" cap="flat">
              <a:noFill/>
              <a:miter lim="400000"/>
            </a:ln>
          </a:left>
          <a:right>
            <a:ln w="12700" cap="flat">
              <a:noFill/>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solidFill>
            <a:srgbClr val="000000">
              <a:alpha val="10000"/>
            </a:srgbClr>
          </a:solidFill>
        </a:fill>
      </a:tcStyle>
    </a:wholeTbl>
    <a:band2H>
      <a:tcTxStyle/>
      <a:tcStyle>
        <a:tcBdr/>
        <a:fill>
          <a:solidFill>
            <a:srgbClr val="888888">
              <a:alpha val="10000"/>
            </a:srgbClr>
          </a:solidFill>
        </a:fill>
      </a:tcStyle>
    </a:band2H>
    <a:firstCol>
      <a:tcTxStyle b="off" i="off">
        <a:font>
          <a:latin typeface="Helvetica Neue Medium"/>
          <a:ea typeface="Helvetica Neue Medium"/>
          <a:cs typeface="Helvetica Neue Medium"/>
        </a:font>
        <a:srgbClr val="FFFFFF"/>
      </a:tcTxStyle>
      <a:tcStyle>
        <a:tcBdr>
          <a:left>
            <a:ln w="12700" cap="flat">
              <a:noFill/>
              <a:miter lim="400000"/>
            </a:ln>
          </a:left>
          <a:right>
            <a:ln w="25400" cap="flat">
              <a:solidFill>
                <a:srgbClr val="F0F0F0"/>
              </a:solidFill>
              <a:prstDash val="solid"/>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no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0F0F0"/>
              </a:solidFill>
              <a:prstDash val="solid"/>
              <a:miter lim="400000"/>
            </a:ln>
          </a:top>
          <a:bottom>
            <a:ln w="12700" cap="flat">
              <a:noFill/>
              <a:miter lim="400000"/>
            </a:ln>
          </a:bottom>
          <a:insideH>
            <a:ln w="6350" cap="flat">
              <a:solidFill>
                <a:srgbClr val="F0F0F0"/>
              </a:solidFill>
              <a:prstDash val="solid"/>
              <a:miter lim="400000"/>
            </a:ln>
          </a:insideH>
          <a:insideV>
            <a:ln w="12700" cap="flat">
              <a:noFill/>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noFill/>
              <a:miter lim="400000"/>
            </a:ln>
          </a:top>
          <a:bottom>
            <a:ln w="2540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56599"/>
  </p:normalViewPr>
  <p:slideViewPr>
    <p:cSldViewPr snapToGrid="0">
      <p:cViewPr varScale="1">
        <p:scale>
          <a:sx n="34" d="100"/>
          <a:sy n="34" d="100"/>
        </p:scale>
        <p:origin x="1616"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1143000" y="685800"/>
            <a:ext cx="4572000" cy="3429000"/>
          </a:xfrm>
          <a:prstGeom prst="rect">
            <a:avLst/>
          </a:prstGeom>
        </p:spPr>
        <p:txBody>
          <a:bodyPr/>
          <a:lstStyle/>
          <a:p>
            <a:endParaRPr/>
          </a:p>
        </p:txBody>
      </p:sp>
      <p:sp>
        <p:nvSpPr>
          <p:cNvPr id="159" name="Shape 15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fgdc.gov/standard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www.gitta.info/Statistics/en/html/Statistics_bibliography.html"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www.gitta.info/Statistics/en/html/StandClass_learningObject2.html"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pPr defTabSz="914400">
              <a:lnSpc>
                <a:spcPct val="100000"/>
              </a:lnSpc>
              <a:spcBef>
                <a:spcPts val="400"/>
              </a:spcBef>
              <a:defRPr sz="1200">
                <a:latin typeface="Trebuchet MS"/>
                <a:ea typeface="Trebuchet MS"/>
                <a:cs typeface="Trebuchet MS"/>
                <a:sym typeface="Trebuchet MS"/>
              </a:defRPr>
            </a:pPr>
            <a:r>
              <a:t>Before Start: </a:t>
            </a:r>
          </a:p>
          <a:p>
            <a:pPr defTabSz="914400">
              <a:lnSpc>
                <a:spcPct val="100000"/>
              </a:lnSpc>
              <a:spcBef>
                <a:spcPts val="400"/>
              </a:spcBef>
              <a:defRPr sz="1200">
                <a:latin typeface="Trebuchet MS"/>
                <a:ea typeface="Trebuchet MS"/>
                <a:cs typeface="Trebuchet MS"/>
                <a:sym typeface="Trebuchet MS"/>
              </a:defRPr>
            </a:pPr>
            <a:r>
              <a:t>- Handout – syllabus</a:t>
            </a:r>
          </a:p>
          <a:p>
            <a:pPr defTabSz="914400">
              <a:lnSpc>
                <a:spcPct val="100000"/>
              </a:lnSpc>
              <a:spcBef>
                <a:spcPts val="400"/>
              </a:spcBef>
              <a:buSzPct val="100000"/>
              <a:buChar char="-"/>
              <a:defRPr sz="1200">
                <a:latin typeface="Trebuchet MS"/>
                <a:ea typeface="Trebuchet MS"/>
                <a:cs typeface="Trebuchet MS"/>
                <a:sym typeface="Trebuchet MS"/>
              </a:defRPr>
            </a:pPr>
            <a:r>
              <a:t>Turn up volume for scream effect</a:t>
            </a:r>
          </a:p>
          <a:p>
            <a:pPr defTabSz="914400">
              <a:lnSpc>
                <a:spcPct val="100000"/>
              </a:lnSpc>
              <a:spcBef>
                <a:spcPts val="400"/>
              </a:spcBef>
              <a:buSzPct val="100000"/>
              <a:buChar char="-"/>
              <a:defRPr sz="1200">
                <a:latin typeface="Trebuchet MS"/>
                <a:ea typeface="Trebuchet MS"/>
                <a:cs typeface="Trebuchet MS"/>
                <a:sym typeface="Trebuchet MS"/>
              </a:defRPr>
            </a:pPr>
            <a:r>
              <a:t>Open blank arcmap</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pPr defTabSz="914400">
              <a:lnSpc>
                <a:spcPct val="100000"/>
              </a:lnSpc>
              <a:spcBef>
                <a:spcPts val="400"/>
              </a:spcBef>
              <a:defRPr sz="1200">
                <a:latin typeface="Trebuchet MS"/>
                <a:ea typeface="Trebuchet MS"/>
                <a:cs typeface="Trebuchet MS"/>
                <a:sym typeface="Trebuchet MS"/>
              </a:defRPr>
            </a:pPr>
            <a:r>
              <a:rPr lang="en-US"/>
              <a:t>Before Start: </a:t>
            </a:r>
          </a:p>
          <a:p>
            <a:pPr defTabSz="914400">
              <a:lnSpc>
                <a:spcPct val="100000"/>
              </a:lnSpc>
              <a:spcBef>
                <a:spcPts val="400"/>
              </a:spcBef>
              <a:defRPr sz="1200">
                <a:latin typeface="Trebuchet MS"/>
                <a:ea typeface="Trebuchet MS"/>
                <a:cs typeface="Trebuchet MS"/>
                <a:sym typeface="Trebuchet MS"/>
              </a:defRPr>
            </a:pPr>
            <a:r>
              <a:rPr lang="en-US"/>
              <a:t>- Handout – syllabus</a:t>
            </a:r>
          </a:p>
          <a:p>
            <a:pPr defTabSz="914400">
              <a:lnSpc>
                <a:spcPct val="100000"/>
              </a:lnSpc>
              <a:spcBef>
                <a:spcPts val="400"/>
              </a:spcBef>
              <a:buSzPct val="100000"/>
              <a:buChar char="-"/>
              <a:defRPr sz="1200">
                <a:latin typeface="Trebuchet MS"/>
                <a:ea typeface="Trebuchet MS"/>
                <a:cs typeface="Trebuchet MS"/>
                <a:sym typeface="Trebuchet MS"/>
              </a:defRPr>
            </a:pPr>
            <a:r>
              <a:rPr lang="en-US"/>
              <a:t>Turn up volume for scream effect</a:t>
            </a:r>
          </a:p>
          <a:p>
            <a:pPr defTabSz="914400">
              <a:lnSpc>
                <a:spcPct val="100000"/>
              </a:lnSpc>
              <a:spcBef>
                <a:spcPts val="400"/>
              </a:spcBef>
              <a:buSzPct val="100000"/>
              <a:buChar char="-"/>
              <a:defRPr sz="1200">
                <a:latin typeface="Trebuchet MS"/>
                <a:ea typeface="Trebuchet MS"/>
                <a:cs typeface="Trebuchet MS"/>
                <a:sym typeface="Trebuchet MS"/>
              </a:defRPr>
            </a:pPr>
            <a:r>
              <a:rPr lang="en-US"/>
              <a:t>Open blank arcmap</a:t>
            </a:r>
            <a:endParaRPr lang="en-US" dirty="0"/>
          </a:p>
        </p:txBody>
      </p:sp>
    </p:spTree>
    <p:extLst>
      <p:ext uri="{BB962C8B-B14F-4D97-AF65-F5344CB8AC3E}">
        <p14:creationId xmlns:p14="http://schemas.microsoft.com/office/powerpoint/2010/main" val="3103105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pPr defTabSz="914400">
              <a:lnSpc>
                <a:spcPct val="100000"/>
              </a:lnSpc>
              <a:spcBef>
                <a:spcPts val="400"/>
              </a:spcBef>
              <a:defRPr sz="1200">
                <a:latin typeface="Trebuchet MS"/>
                <a:ea typeface="Trebuchet MS"/>
                <a:cs typeface="Trebuchet MS"/>
                <a:sym typeface="Trebuchet MS"/>
              </a:defRPr>
            </a:pPr>
            <a:endParaRPr lang="en-US" dirty="0"/>
          </a:p>
        </p:txBody>
      </p:sp>
    </p:spTree>
    <p:extLst>
      <p:ext uri="{BB962C8B-B14F-4D97-AF65-F5344CB8AC3E}">
        <p14:creationId xmlns:p14="http://schemas.microsoft.com/office/powerpoint/2010/main" val="1717484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pPr defTabSz="914400">
              <a:lnSpc>
                <a:spcPct val="100000"/>
              </a:lnSpc>
              <a:spcBef>
                <a:spcPts val="400"/>
              </a:spcBef>
              <a:defRPr sz="1200">
                <a:latin typeface="Trebuchet MS"/>
                <a:ea typeface="Trebuchet MS"/>
                <a:cs typeface="Trebuchet MS"/>
                <a:sym typeface="Trebuchet MS"/>
              </a:defRPr>
            </a:pPr>
            <a:endParaRPr lang="en-US" dirty="0"/>
          </a:p>
        </p:txBody>
      </p:sp>
    </p:spTree>
    <p:extLst>
      <p:ext uri="{BB962C8B-B14F-4D97-AF65-F5344CB8AC3E}">
        <p14:creationId xmlns:p14="http://schemas.microsoft.com/office/powerpoint/2010/main" val="3981799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pPr algn="l">
              <a:buFont typeface="+mj-lt"/>
              <a:buAutoNum type="arabicPeriod"/>
            </a:pPr>
            <a:r>
              <a:rPr lang="en-US" b="1" i="0" dirty="0">
                <a:solidFill>
                  <a:srgbClr val="333333"/>
                </a:solidFill>
                <a:effectLst/>
                <a:latin typeface="Libre Franklin" panose="020F0502020204030204" pitchFamily="34" charset="0"/>
              </a:rPr>
              <a:t>Metadata</a:t>
            </a:r>
            <a:endParaRPr lang="en-US" b="0" i="0" dirty="0">
              <a:solidFill>
                <a:srgbClr val="333333"/>
              </a:solidFill>
              <a:effectLst/>
              <a:latin typeface="Libre Franklin" panose="020F0502020204030204" pitchFamily="34" charset="0"/>
            </a:endParaRPr>
          </a:p>
          <a:p>
            <a:pPr marL="742950" lvl="1" indent="-285750" algn="l">
              <a:buFont typeface="+mj-lt"/>
              <a:buAutoNum type="arabicPeriod"/>
            </a:pPr>
            <a:r>
              <a:rPr lang="en-US" b="0" i="0" dirty="0">
                <a:solidFill>
                  <a:srgbClr val="333333"/>
                </a:solidFill>
                <a:effectLst/>
                <a:latin typeface="Libre Franklin" panose="020F0502020204030204" pitchFamily="34" charset="0"/>
              </a:rPr>
              <a:t>metadata are the most forgotten data type</a:t>
            </a:r>
          </a:p>
          <a:p>
            <a:pPr marL="742950" lvl="1" indent="-285750" algn="l">
              <a:buFont typeface="+mj-lt"/>
              <a:buAutoNum type="arabicPeriod"/>
            </a:pPr>
            <a:r>
              <a:rPr lang="en-US" b="0" i="0" dirty="0">
                <a:solidFill>
                  <a:srgbClr val="333333"/>
                </a:solidFill>
                <a:effectLst/>
                <a:latin typeface="Libre Franklin" panose="020F0502020204030204" pitchFamily="34" charset="0"/>
              </a:rPr>
              <a:t>absolutely necessary if you’re going to use data, or if someone is going to use your data later (or your derivative information)</a:t>
            </a:r>
          </a:p>
          <a:p>
            <a:pPr marL="742950" lvl="1" indent="-285750" algn="l">
              <a:buFont typeface="+mj-lt"/>
              <a:buAutoNum type="arabicPeriod"/>
            </a:pPr>
            <a:r>
              <a:rPr lang="en-US" b="0" i="0" dirty="0">
                <a:solidFill>
                  <a:srgbClr val="333333"/>
                </a:solidFill>
                <a:effectLst/>
                <a:latin typeface="Libre Franklin" panose="020F0502020204030204" pitchFamily="34" charset="0"/>
              </a:rPr>
              <a:t>contains information about</a:t>
            </a:r>
          </a:p>
          <a:p>
            <a:pPr marL="1143000" lvl="2" indent="-228600" algn="l">
              <a:buFont typeface="+mj-lt"/>
              <a:buAutoNum type="arabicPeriod"/>
            </a:pPr>
            <a:r>
              <a:rPr lang="en-US" b="0" i="0" dirty="0">
                <a:solidFill>
                  <a:srgbClr val="333333"/>
                </a:solidFill>
                <a:effectLst/>
                <a:latin typeface="Libre Franklin" panose="020F0502020204030204" pitchFamily="34" charset="0"/>
              </a:rPr>
              <a:t>scale</a:t>
            </a:r>
          </a:p>
          <a:p>
            <a:pPr marL="1143000" lvl="2" indent="-228600" algn="l">
              <a:buFont typeface="+mj-lt"/>
              <a:buAutoNum type="arabicPeriod"/>
            </a:pPr>
            <a:r>
              <a:rPr lang="en-US" b="0" i="0" dirty="0">
                <a:solidFill>
                  <a:srgbClr val="333333"/>
                </a:solidFill>
                <a:effectLst/>
                <a:latin typeface="Libre Franklin" panose="020F0502020204030204" pitchFamily="34" charset="0"/>
              </a:rPr>
              <a:t>accuracy</a:t>
            </a:r>
          </a:p>
          <a:p>
            <a:pPr marL="1143000" lvl="2" indent="-228600" algn="l">
              <a:buFont typeface="+mj-lt"/>
              <a:buAutoNum type="arabicPeriod"/>
            </a:pPr>
            <a:r>
              <a:rPr lang="en-US" b="0" i="0" dirty="0">
                <a:solidFill>
                  <a:srgbClr val="333333"/>
                </a:solidFill>
                <a:effectLst/>
                <a:latin typeface="Libre Franklin" panose="020F0502020204030204" pitchFamily="34" charset="0"/>
              </a:rPr>
              <a:t>projection/datum</a:t>
            </a:r>
          </a:p>
          <a:p>
            <a:pPr marL="1143000" lvl="2" indent="-228600" algn="l">
              <a:buFont typeface="+mj-lt"/>
              <a:buAutoNum type="arabicPeriod"/>
            </a:pPr>
            <a:r>
              <a:rPr lang="en-US" b="0" i="0" dirty="0">
                <a:solidFill>
                  <a:srgbClr val="333333"/>
                </a:solidFill>
                <a:effectLst/>
                <a:latin typeface="Libre Franklin" panose="020F0502020204030204" pitchFamily="34" charset="0"/>
              </a:rPr>
              <a:t>data source</a:t>
            </a:r>
          </a:p>
          <a:p>
            <a:pPr marL="1143000" lvl="2" indent="-228600" algn="l">
              <a:buFont typeface="+mj-lt"/>
              <a:buAutoNum type="arabicPeriod"/>
            </a:pPr>
            <a:r>
              <a:rPr lang="en-US" b="0" i="0" dirty="0">
                <a:solidFill>
                  <a:srgbClr val="333333"/>
                </a:solidFill>
                <a:effectLst/>
                <a:latin typeface="Libre Franklin" panose="020F0502020204030204" pitchFamily="34" charset="0"/>
              </a:rPr>
              <a:t>manipulations</a:t>
            </a:r>
          </a:p>
          <a:p>
            <a:pPr marL="1143000" lvl="2" indent="-228600" algn="l">
              <a:buFont typeface="+mj-lt"/>
              <a:buAutoNum type="arabicPeriod"/>
            </a:pPr>
            <a:r>
              <a:rPr lang="en-US" b="0" i="0" dirty="0">
                <a:solidFill>
                  <a:srgbClr val="333333"/>
                </a:solidFill>
                <a:effectLst/>
                <a:latin typeface="Libre Franklin" panose="020F0502020204030204" pitchFamily="34" charset="0"/>
              </a:rPr>
              <a:t>how to acquire data</a:t>
            </a:r>
          </a:p>
          <a:p>
            <a:pPr marL="742950" lvl="1" indent="-285750" algn="l">
              <a:buFont typeface="+mj-lt"/>
              <a:buAutoNum type="arabicPeriod"/>
            </a:pPr>
            <a:r>
              <a:rPr lang="en-US" b="0" i="0" dirty="0">
                <a:solidFill>
                  <a:srgbClr val="333333"/>
                </a:solidFill>
                <a:effectLst/>
                <a:latin typeface="Libre Franklin" panose="020F0502020204030204" pitchFamily="34" charset="0"/>
              </a:rPr>
              <a:t>many different “standards” for collection and presentation of metadata, such as </a:t>
            </a:r>
            <a:r>
              <a:rPr lang="en-US" b="0" i="0" u="none" strike="noStrike" dirty="0">
                <a:solidFill>
                  <a:srgbClr val="222222"/>
                </a:solidFill>
                <a:effectLst/>
                <a:latin typeface="Libre Franklin" panose="020F0502020204030204" pitchFamily="34" charset="0"/>
                <a:hlinkClick r:id="rId3"/>
              </a:rPr>
              <a:t>FGDC</a:t>
            </a:r>
            <a:r>
              <a:rPr lang="en-US" b="0" i="0" dirty="0">
                <a:solidFill>
                  <a:srgbClr val="333333"/>
                </a:solidFill>
                <a:effectLst/>
                <a:latin typeface="Libre Franklin" panose="020F0502020204030204" pitchFamily="34" charset="0"/>
              </a:rPr>
              <a:t> used by US gov’t agencies.</a:t>
            </a:r>
          </a:p>
          <a:p>
            <a:pPr defTabSz="914400">
              <a:lnSpc>
                <a:spcPct val="100000"/>
              </a:lnSpc>
              <a:spcBef>
                <a:spcPts val="400"/>
              </a:spcBef>
              <a:defRPr sz="1200">
                <a:latin typeface="Trebuchet MS"/>
                <a:ea typeface="Trebuchet MS"/>
                <a:cs typeface="Trebuchet MS"/>
                <a:sym typeface="Trebuchet MS"/>
              </a:defRPr>
            </a:pPr>
            <a:endParaRPr lang="en-US" dirty="0"/>
          </a:p>
          <a:p>
            <a:pPr defTabSz="914400">
              <a:lnSpc>
                <a:spcPct val="100000"/>
              </a:lnSpc>
              <a:spcBef>
                <a:spcPts val="400"/>
              </a:spcBef>
              <a:defRPr sz="1200">
                <a:latin typeface="Trebuchet MS"/>
                <a:ea typeface="Trebuchet MS"/>
                <a:cs typeface="Trebuchet MS"/>
                <a:sym typeface="Trebuchet MS"/>
              </a:defRPr>
            </a:pPr>
            <a:r>
              <a:rPr lang="en-US" dirty="0"/>
              <a:t>Just look at the metadata pane for what all is </a:t>
            </a:r>
            <a:r>
              <a:rPr lang="en-US"/>
              <a:t>in there.</a:t>
            </a:r>
            <a:endParaRPr lang="en-US" dirty="0"/>
          </a:p>
        </p:txBody>
      </p:sp>
    </p:spTree>
    <p:extLst>
      <p:ext uri="{BB962C8B-B14F-4D97-AF65-F5344CB8AC3E}">
        <p14:creationId xmlns:p14="http://schemas.microsoft.com/office/powerpoint/2010/main" val="544170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pPr defTabSz="914400">
              <a:lnSpc>
                <a:spcPct val="100000"/>
              </a:lnSpc>
              <a:spcBef>
                <a:spcPts val="400"/>
              </a:spcBef>
              <a:defRPr sz="1200">
                <a:latin typeface="Trebuchet MS"/>
                <a:ea typeface="Trebuchet MS"/>
                <a:cs typeface="Trebuchet MS"/>
                <a:sym typeface="Trebuchet MS"/>
              </a:defRPr>
            </a:pPr>
            <a:r>
              <a:rPr lang="en-US"/>
              <a:t>Before Start: </a:t>
            </a:r>
          </a:p>
          <a:p>
            <a:pPr defTabSz="914400">
              <a:lnSpc>
                <a:spcPct val="100000"/>
              </a:lnSpc>
              <a:spcBef>
                <a:spcPts val="400"/>
              </a:spcBef>
              <a:defRPr sz="1200">
                <a:latin typeface="Trebuchet MS"/>
                <a:ea typeface="Trebuchet MS"/>
                <a:cs typeface="Trebuchet MS"/>
                <a:sym typeface="Trebuchet MS"/>
              </a:defRPr>
            </a:pPr>
            <a:r>
              <a:rPr lang="en-US"/>
              <a:t>- Handout – syllabus</a:t>
            </a:r>
          </a:p>
          <a:p>
            <a:pPr defTabSz="914400">
              <a:lnSpc>
                <a:spcPct val="100000"/>
              </a:lnSpc>
              <a:spcBef>
                <a:spcPts val="400"/>
              </a:spcBef>
              <a:buSzPct val="100000"/>
              <a:buChar char="-"/>
              <a:defRPr sz="1200">
                <a:latin typeface="Trebuchet MS"/>
                <a:ea typeface="Trebuchet MS"/>
                <a:cs typeface="Trebuchet MS"/>
                <a:sym typeface="Trebuchet MS"/>
              </a:defRPr>
            </a:pPr>
            <a:r>
              <a:rPr lang="en-US"/>
              <a:t>Turn up volume for scream effect</a:t>
            </a:r>
          </a:p>
          <a:p>
            <a:pPr defTabSz="914400">
              <a:lnSpc>
                <a:spcPct val="100000"/>
              </a:lnSpc>
              <a:spcBef>
                <a:spcPts val="400"/>
              </a:spcBef>
              <a:buSzPct val="100000"/>
              <a:buChar char="-"/>
              <a:defRPr sz="1200">
                <a:latin typeface="Trebuchet MS"/>
                <a:ea typeface="Trebuchet MS"/>
                <a:cs typeface="Trebuchet MS"/>
                <a:sym typeface="Trebuchet MS"/>
              </a:defRPr>
            </a:pPr>
            <a:r>
              <a:rPr lang="en-US"/>
              <a:t>Open blank arcmap</a:t>
            </a:r>
            <a:endParaRPr lang="en-US" dirty="0"/>
          </a:p>
        </p:txBody>
      </p:sp>
    </p:spTree>
    <p:extLst>
      <p:ext uri="{BB962C8B-B14F-4D97-AF65-F5344CB8AC3E}">
        <p14:creationId xmlns:p14="http://schemas.microsoft.com/office/powerpoint/2010/main" val="1148433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pPr defTabSz="914400">
              <a:lnSpc>
                <a:spcPct val="100000"/>
              </a:lnSpc>
              <a:spcBef>
                <a:spcPts val="400"/>
              </a:spcBef>
              <a:defRPr sz="1200">
                <a:latin typeface="Trebuchet MS"/>
                <a:ea typeface="Trebuchet MS"/>
                <a:cs typeface="Trebuchet MS"/>
                <a:sym typeface="Trebuchet MS"/>
              </a:defRPr>
            </a:pPr>
            <a:r>
              <a:rPr lang="en-US"/>
              <a:t>Before Start: </a:t>
            </a:r>
          </a:p>
          <a:p>
            <a:pPr defTabSz="914400">
              <a:lnSpc>
                <a:spcPct val="100000"/>
              </a:lnSpc>
              <a:spcBef>
                <a:spcPts val="400"/>
              </a:spcBef>
              <a:defRPr sz="1200">
                <a:latin typeface="Trebuchet MS"/>
                <a:ea typeface="Trebuchet MS"/>
                <a:cs typeface="Trebuchet MS"/>
                <a:sym typeface="Trebuchet MS"/>
              </a:defRPr>
            </a:pPr>
            <a:r>
              <a:rPr lang="en-US"/>
              <a:t>- Handout – syllabus</a:t>
            </a:r>
          </a:p>
          <a:p>
            <a:pPr defTabSz="914400">
              <a:lnSpc>
                <a:spcPct val="100000"/>
              </a:lnSpc>
              <a:spcBef>
                <a:spcPts val="400"/>
              </a:spcBef>
              <a:buSzPct val="100000"/>
              <a:buChar char="-"/>
              <a:defRPr sz="1200">
                <a:latin typeface="Trebuchet MS"/>
                <a:ea typeface="Trebuchet MS"/>
                <a:cs typeface="Trebuchet MS"/>
                <a:sym typeface="Trebuchet MS"/>
              </a:defRPr>
            </a:pPr>
            <a:r>
              <a:rPr lang="en-US"/>
              <a:t>Turn up volume for scream effect</a:t>
            </a:r>
          </a:p>
          <a:p>
            <a:pPr defTabSz="914400">
              <a:lnSpc>
                <a:spcPct val="100000"/>
              </a:lnSpc>
              <a:spcBef>
                <a:spcPts val="400"/>
              </a:spcBef>
              <a:buSzPct val="100000"/>
              <a:buChar char="-"/>
              <a:defRPr sz="1200">
                <a:latin typeface="Trebuchet MS"/>
                <a:ea typeface="Trebuchet MS"/>
                <a:cs typeface="Trebuchet MS"/>
                <a:sym typeface="Trebuchet MS"/>
              </a:defRPr>
            </a:pPr>
            <a:r>
              <a:rPr lang="en-US"/>
              <a:t>Open blank arcmap</a:t>
            </a:r>
            <a:endParaRPr lang="en-US" dirty="0"/>
          </a:p>
        </p:txBody>
      </p:sp>
    </p:spTree>
    <p:extLst>
      <p:ext uri="{BB962C8B-B14F-4D97-AF65-F5344CB8AC3E}">
        <p14:creationId xmlns:p14="http://schemas.microsoft.com/office/powerpoint/2010/main" val="21434958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pPr defTabSz="914400">
              <a:lnSpc>
                <a:spcPct val="100000"/>
              </a:lnSpc>
              <a:spcBef>
                <a:spcPts val="400"/>
              </a:spcBef>
              <a:defRPr sz="1200">
                <a:latin typeface="Trebuchet MS"/>
                <a:ea typeface="Trebuchet MS"/>
                <a:cs typeface="Trebuchet MS"/>
                <a:sym typeface="Trebuchet MS"/>
              </a:defRPr>
            </a:pPr>
            <a:r>
              <a:rPr lang="en-US"/>
              <a:t>Before Start: </a:t>
            </a:r>
          </a:p>
          <a:p>
            <a:pPr defTabSz="914400">
              <a:lnSpc>
                <a:spcPct val="100000"/>
              </a:lnSpc>
              <a:spcBef>
                <a:spcPts val="400"/>
              </a:spcBef>
              <a:defRPr sz="1200">
                <a:latin typeface="Trebuchet MS"/>
                <a:ea typeface="Trebuchet MS"/>
                <a:cs typeface="Trebuchet MS"/>
                <a:sym typeface="Trebuchet MS"/>
              </a:defRPr>
            </a:pPr>
            <a:r>
              <a:rPr lang="en-US"/>
              <a:t>- Handout – syllabus</a:t>
            </a:r>
          </a:p>
          <a:p>
            <a:pPr defTabSz="914400">
              <a:lnSpc>
                <a:spcPct val="100000"/>
              </a:lnSpc>
              <a:spcBef>
                <a:spcPts val="400"/>
              </a:spcBef>
              <a:buSzPct val="100000"/>
              <a:buChar char="-"/>
              <a:defRPr sz="1200">
                <a:latin typeface="Trebuchet MS"/>
                <a:ea typeface="Trebuchet MS"/>
                <a:cs typeface="Trebuchet MS"/>
                <a:sym typeface="Trebuchet MS"/>
              </a:defRPr>
            </a:pPr>
            <a:r>
              <a:rPr lang="en-US"/>
              <a:t>Turn up volume for scream effect</a:t>
            </a:r>
          </a:p>
          <a:p>
            <a:pPr defTabSz="914400">
              <a:lnSpc>
                <a:spcPct val="100000"/>
              </a:lnSpc>
              <a:spcBef>
                <a:spcPts val="400"/>
              </a:spcBef>
              <a:buSzPct val="100000"/>
              <a:buChar char="-"/>
              <a:defRPr sz="1200">
                <a:latin typeface="Trebuchet MS"/>
                <a:ea typeface="Trebuchet MS"/>
                <a:cs typeface="Trebuchet MS"/>
                <a:sym typeface="Trebuchet MS"/>
              </a:defRPr>
            </a:pPr>
            <a:r>
              <a:rPr lang="en-US"/>
              <a:t>Open blank arcmap</a:t>
            </a:r>
            <a:endParaRPr lang="en-US" dirty="0"/>
          </a:p>
        </p:txBody>
      </p:sp>
    </p:spTree>
    <p:extLst>
      <p:ext uri="{BB962C8B-B14F-4D97-AF65-F5344CB8AC3E}">
        <p14:creationId xmlns:p14="http://schemas.microsoft.com/office/powerpoint/2010/main" val="28666028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470580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pPr defTabSz="914400">
              <a:lnSpc>
                <a:spcPct val="100000"/>
              </a:lnSpc>
              <a:spcBef>
                <a:spcPts val="400"/>
              </a:spcBef>
              <a:defRPr sz="1200">
                <a:latin typeface="Trebuchet MS"/>
                <a:ea typeface="Trebuchet MS"/>
                <a:cs typeface="Trebuchet MS"/>
                <a:sym typeface="Trebuchet MS"/>
              </a:defRPr>
            </a:pPr>
            <a:r>
              <a:t>Before Start: </a:t>
            </a:r>
          </a:p>
          <a:p>
            <a:pPr defTabSz="914400">
              <a:lnSpc>
                <a:spcPct val="100000"/>
              </a:lnSpc>
              <a:spcBef>
                <a:spcPts val="400"/>
              </a:spcBef>
              <a:defRPr sz="1200">
                <a:latin typeface="Trebuchet MS"/>
                <a:ea typeface="Trebuchet MS"/>
                <a:cs typeface="Trebuchet MS"/>
                <a:sym typeface="Trebuchet MS"/>
              </a:defRPr>
            </a:pPr>
            <a:r>
              <a:t>- Handout – syllabus</a:t>
            </a:r>
          </a:p>
          <a:p>
            <a:pPr defTabSz="914400">
              <a:lnSpc>
                <a:spcPct val="100000"/>
              </a:lnSpc>
              <a:spcBef>
                <a:spcPts val="400"/>
              </a:spcBef>
              <a:buSzPct val="100000"/>
              <a:buChar char="-"/>
              <a:defRPr sz="1200">
                <a:latin typeface="Trebuchet MS"/>
                <a:ea typeface="Trebuchet MS"/>
                <a:cs typeface="Trebuchet MS"/>
                <a:sym typeface="Trebuchet MS"/>
              </a:defRPr>
            </a:pPr>
            <a:r>
              <a:t>Turn up volume for scream effect</a:t>
            </a:r>
          </a:p>
          <a:p>
            <a:pPr defTabSz="914400">
              <a:lnSpc>
                <a:spcPct val="100000"/>
              </a:lnSpc>
              <a:spcBef>
                <a:spcPts val="400"/>
              </a:spcBef>
              <a:buSzPct val="100000"/>
              <a:buChar char="-"/>
              <a:defRPr sz="1200">
                <a:latin typeface="Trebuchet MS"/>
                <a:ea typeface="Trebuchet MS"/>
                <a:cs typeface="Trebuchet MS"/>
                <a:sym typeface="Trebuchet MS"/>
              </a:defRPr>
            </a:pPr>
            <a:r>
              <a:t>Open blank arcmap</a:t>
            </a:r>
          </a:p>
        </p:txBody>
      </p:sp>
    </p:spTree>
    <p:extLst>
      <p:ext uri="{BB962C8B-B14F-4D97-AF65-F5344CB8AC3E}">
        <p14:creationId xmlns:p14="http://schemas.microsoft.com/office/powerpoint/2010/main" val="39563938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pPr defTabSz="914400">
              <a:lnSpc>
                <a:spcPct val="100000"/>
              </a:lnSpc>
              <a:spcBef>
                <a:spcPts val="400"/>
              </a:spcBef>
              <a:defRPr sz="1200">
                <a:latin typeface="Trebuchet MS"/>
                <a:ea typeface="Trebuchet MS"/>
                <a:cs typeface="Trebuchet MS"/>
                <a:sym typeface="Trebuchet MS"/>
              </a:defRPr>
            </a:pPr>
            <a:r>
              <a:t>Before Start: </a:t>
            </a:r>
          </a:p>
          <a:p>
            <a:pPr defTabSz="914400">
              <a:lnSpc>
                <a:spcPct val="100000"/>
              </a:lnSpc>
              <a:spcBef>
                <a:spcPts val="400"/>
              </a:spcBef>
              <a:defRPr sz="1200">
                <a:latin typeface="Trebuchet MS"/>
                <a:ea typeface="Trebuchet MS"/>
                <a:cs typeface="Trebuchet MS"/>
                <a:sym typeface="Trebuchet MS"/>
              </a:defRPr>
            </a:pPr>
            <a:r>
              <a:t>- Handout – syllabus</a:t>
            </a:r>
          </a:p>
          <a:p>
            <a:pPr defTabSz="914400">
              <a:lnSpc>
                <a:spcPct val="100000"/>
              </a:lnSpc>
              <a:spcBef>
                <a:spcPts val="400"/>
              </a:spcBef>
              <a:buSzPct val="100000"/>
              <a:buChar char="-"/>
              <a:defRPr sz="1200">
                <a:latin typeface="Trebuchet MS"/>
                <a:ea typeface="Trebuchet MS"/>
                <a:cs typeface="Trebuchet MS"/>
                <a:sym typeface="Trebuchet MS"/>
              </a:defRPr>
            </a:pPr>
            <a:r>
              <a:t>Turn up volume for scream effect</a:t>
            </a:r>
          </a:p>
          <a:p>
            <a:pPr defTabSz="914400">
              <a:lnSpc>
                <a:spcPct val="100000"/>
              </a:lnSpc>
              <a:spcBef>
                <a:spcPts val="400"/>
              </a:spcBef>
              <a:buSzPct val="100000"/>
              <a:buChar char="-"/>
              <a:defRPr sz="1200">
                <a:latin typeface="Trebuchet MS"/>
                <a:ea typeface="Trebuchet MS"/>
                <a:cs typeface="Trebuchet MS"/>
                <a:sym typeface="Trebuchet MS"/>
              </a:defRPr>
            </a:pPr>
            <a:r>
              <a:t>Open blank arcmap</a:t>
            </a:r>
          </a:p>
        </p:txBody>
      </p:sp>
    </p:spTree>
    <p:extLst>
      <p:ext uri="{BB962C8B-B14F-4D97-AF65-F5344CB8AC3E}">
        <p14:creationId xmlns:p14="http://schemas.microsoft.com/office/powerpoint/2010/main" val="3829175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pPr defTabSz="914400">
              <a:lnSpc>
                <a:spcPct val="100000"/>
              </a:lnSpc>
              <a:spcBef>
                <a:spcPts val="400"/>
              </a:spcBef>
              <a:defRPr sz="1200">
                <a:latin typeface="Trebuchet MS"/>
                <a:ea typeface="Trebuchet MS"/>
                <a:cs typeface="Trebuchet MS"/>
                <a:sym typeface="Trebuchet MS"/>
              </a:defRPr>
            </a:pPr>
            <a:r>
              <a:t>Before Start: </a:t>
            </a:r>
          </a:p>
          <a:p>
            <a:pPr defTabSz="914400">
              <a:lnSpc>
                <a:spcPct val="100000"/>
              </a:lnSpc>
              <a:spcBef>
                <a:spcPts val="400"/>
              </a:spcBef>
              <a:defRPr sz="1200">
                <a:latin typeface="Trebuchet MS"/>
                <a:ea typeface="Trebuchet MS"/>
                <a:cs typeface="Trebuchet MS"/>
                <a:sym typeface="Trebuchet MS"/>
              </a:defRPr>
            </a:pPr>
            <a:r>
              <a:t>- Handout – syllabus</a:t>
            </a:r>
          </a:p>
          <a:p>
            <a:pPr defTabSz="914400">
              <a:lnSpc>
                <a:spcPct val="100000"/>
              </a:lnSpc>
              <a:spcBef>
                <a:spcPts val="400"/>
              </a:spcBef>
              <a:buSzPct val="100000"/>
              <a:buChar char="-"/>
              <a:defRPr sz="1200">
                <a:latin typeface="Trebuchet MS"/>
                <a:ea typeface="Trebuchet MS"/>
                <a:cs typeface="Trebuchet MS"/>
                <a:sym typeface="Trebuchet MS"/>
              </a:defRPr>
            </a:pPr>
            <a:r>
              <a:t>Turn up volume for scream effect</a:t>
            </a:r>
          </a:p>
          <a:p>
            <a:pPr defTabSz="914400">
              <a:lnSpc>
                <a:spcPct val="100000"/>
              </a:lnSpc>
              <a:spcBef>
                <a:spcPts val="400"/>
              </a:spcBef>
              <a:buSzPct val="100000"/>
              <a:buChar char="-"/>
              <a:defRPr sz="1200">
                <a:latin typeface="Trebuchet MS"/>
                <a:ea typeface="Trebuchet MS"/>
                <a:cs typeface="Trebuchet MS"/>
                <a:sym typeface="Trebuchet MS"/>
              </a:defRPr>
            </a:pPr>
            <a:r>
              <a:t>Open blank arcmap</a:t>
            </a:r>
          </a:p>
        </p:txBody>
      </p:sp>
    </p:spTree>
    <p:extLst>
      <p:ext uri="{BB962C8B-B14F-4D97-AF65-F5344CB8AC3E}">
        <p14:creationId xmlns:p14="http://schemas.microsoft.com/office/powerpoint/2010/main" val="4258274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Shape 306"/>
          <p:cNvSpPr>
            <a:spLocks noGrp="1" noRot="1" noChangeAspect="1"/>
          </p:cNvSpPr>
          <p:nvPr>
            <p:ph type="sldImg"/>
          </p:nvPr>
        </p:nvSpPr>
        <p:spPr>
          <a:xfrm>
            <a:off x="381000" y="685800"/>
            <a:ext cx="6096000" cy="3429000"/>
          </a:xfrm>
          <a:prstGeom prst="rect">
            <a:avLst/>
          </a:prstGeom>
        </p:spPr>
        <p:txBody>
          <a:bodyPr/>
          <a:lstStyle/>
          <a:p>
            <a:endParaRPr/>
          </a:p>
        </p:txBody>
      </p:sp>
      <p:sp>
        <p:nvSpPr>
          <p:cNvPr id="307" name="Shape 307"/>
          <p:cNvSpPr>
            <a:spLocks noGrp="1"/>
          </p:cNvSpPr>
          <p:nvPr>
            <p:ph type="body" sz="quarter" idx="1"/>
          </p:nvPr>
        </p:nvSpPr>
        <p:spPr>
          <a:prstGeom prst="rect">
            <a:avLst/>
          </a:prstGeom>
        </p:spPr>
        <p:txBody>
          <a:bodyPr/>
          <a:lstStyle>
            <a:lvl1pPr defTabSz="914400">
              <a:lnSpc>
                <a:spcPct val="100000"/>
              </a:lnSpc>
              <a:spcBef>
                <a:spcPts val="400"/>
              </a:spcBef>
              <a:defRPr sz="1200">
                <a:latin typeface="Trebuchet MS"/>
                <a:ea typeface="Trebuchet MS"/>
                <a:cs typeface="Trebuchet MS"/>
                <a:sym typeface="Trebuchet MS"/>
              </a:defRPr>
            </a:lvl1pPr>
          </a:lstStyle>
          <a:p>
            <a:r>
              <a:t>Graphical repreentation of intellectual hierarchy</a:t>
            </a:r>
          </a:p>
        </p:txBody>
      </p:sp>
    </p:spTree>
    <p:extLst>
      <p:ext uri="{BB962C8B-B14F-4D97-AF65-F5344CB8AC3E}">
        <p14:creationId xmlns:p14="http://schemas.microsoft.com/office/powerpoint/2010/main" val="38838825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Shape 377"/>
          <p:cNvSpPr>
            <a:spLocks noGrp="1" noRot="1" noChangeAspect="1"/>
          </p:cNvSpPr>
          <p:nvPr>
            <p:ph type="sldImg"/>
          </p:nvPr>
        </p:nvSpPr>
        <p:spPr>
          <a:xfrm>
            <a:off x="381000" y="685800"/>
            <a:ext cx="6096000" cy="3429000"/>
          </a:xfrm>
          <a:prstGeom prst="rect">
            <a:avLst/>
          </a:prstGeom>
        </p:spPr>
        <p:txBody>
          <a:bodyPr/>
          <a:lstStyle/>
          <a:p>
            <a:endParaRPr/>
          </a:p>
        </p:txBody>
      </p:sp>
      <p:sp>
        <p:nvSpPr>
          <p:cNvPr id="378" name="Shape 378"/>
          <p:cNvSpPr>
            <a:spLocks noGrp="1"/>
          </p:cNvSpPr>
          <p:nvPr>
            <p:ph type="body" sz="quarter" idx="1"/>
          </p:nvPr>
        </p:nvSpPr>
        <p:spPr>
          <a:prstGeom prst="rect">
            <a:avLst/>
          </a:prstGeom>
        </p:spPr>
        <p:txBody>
          <a:bodyPr/>
          <a:lstStyle/>
          <a:p>
            <a:pPr defTabSz="914400">
              <a:lnSpc>
                <a:spcPct val="100000"/>
              </a:lnSpc>
              <a:spcBef>
                <a:spcPts val="400"/>
              </a:spcBef>
              <a:defRPr sz="1200">
                <a:latin typeface="Trebuchet MS"/>
                <a:ea typeface="Trebuchet MS"/>
                <a:cs typeface="Trebuchet MS"/>
                <a:sym typeface="Trebuchet MS"/>
              </a:defRPr>
            </a:pPr>
            <a:r>
              <a:t>When is it useful to choose the method of equal class intervals?</a:t>
            </a:r>
          </a:p>
          <a:p>
            <a:pPr defTabSz="914400">
              <a:lnSpc>
                <a:spcPct val="100000"/>
              </a:lnSpc>
              <a:spcBef>
                <a:spcPts val="400"/>
              </a:spcBef>
              <a:defRPr sz="1200">
                <a:latin typeface="Trebuchet MS"/>
                <a:ea typeface="Trebuchet MS"/>
                <a:cs typeface="Trebuchet MS"/>
                <a:sym typeface="Trebuchet MS"/>
              </a:defRPr>
            </a:pPr>
            <a:r>
              <a:t>It is appropriate to use equal class intervals when the data distribution has a rectangular shape in the histogram. This, however, occurs very rarely in the context of geographic phenomena. Moreover, it is useful to use this method when your classification steps are nearly equal in size. The major disadvantage of this method is that class limits fail to reveal the distribution of the data along the number line. There may be classes that remain blank, which of course is not particularly meaningful on a map.</a:t>
            </a:r>
          </a:p>
          <a:p>
            <a:pPr defTabSz="914400">
              <a:lnSpc>
                <a:spcPct val="100000"/>
              </a:lnSpc>
              <a:spcBef>
                <a:spcPts val="400"/>
              </a:spcBef>
              <a:defRPr sz="1200">
                <a:latin typeface="Trebuchet MS"/>
                <a:ea typeface="Trebuchet MS"/>
                <a:cs typeface="Trebuchet MS"/>
                <a:sym typeface="Trebuchet MS"/>
              </a:defRPr>
            </a:pPr>
            <a:endParaRPr/>
          </a:p>
          <a:p>
            <a:pPr defTabSz="914315">
              <a:lnSpc>
                <a:spcPct val="100000"/>
              </a:lnSpc>
              <a:spcBef>
                <a:spcPts val="400"/>
              </a:spcBef>
              <a:defRPr sz="1200">
                <a:latin typeface="Trebuchet MS"/>
                <a:ea typeface="Trebuchet MS"/>
                <a:cs typeface="Trebuchet MS"/>
                <a:sym typeface="Trebuchet MS"/>
              </a:defRPr>
            </a:pPr>
            <a:r>
              <a:t>Quantiles Classification</a:t>
            </a:r>
          </a:p>
          <a:p>
            <a:pPr defTabSz="914400">
              <a:lnSpc>
                <a:spcPct val="100000"/>
              </a:lnSpc>
              <a:spcBef>
                <a:spcPts val="400"/>
              </a:spcBef>
              <a:defRPr sz="1200">
                <a:latin typeface="Trebuchet MS"/>
                <a:ea typeface="Trebuchet MS"/>
                <a:cs typeface="Trebuchet MS"/>
                <a:sym typeface="Trebuchet MS"/>
              </a:defRPr>
            </a:pPr>
            <a:r>
              <a:t>An advantage of quantiles is that classes are easy to compute, and that each class is approximately equally represented on the final map. Moreover, quantiles are very useful for ordinal data, since the class assignment of quantiles is based on ranked data. The main disadvantage of this classification method are the gaps that may occur between the observations. These gaps sometimes lead to an over-weighting of some single detached observations at the edge of the number line.</a:t>
            </a:r>
          </a:p>
          <a:p>
            <a:pPr defTabSz="914400">
              <a:lnSpc>
                <a:spcPct val="100000"/>
              </a:lnSpc>
              <a:spcBef>
                <a:spcPts val="400"/>
              </a:spcBef>
              <a:defRPr sz="1200">
                <a:latin typeface="Trebuchet MS"/>
                <a:ea typeface="Trebuchet MS"/>
                <a:cs typeface="Trebuchet MS"/>
                <a:sym typeface="Trebuchet MS"/>
              </a:defRPr>
            </a:pPr>
            <a:endParaRPr/>
          </a:p>
          <a:p>
            <a:pPr defTabSz="914400">
              <a:lnSpc>
                <a:spcPct val="100000"/>
              </a:lnSpc>
              <a:spcBef>
                <a:spcPts val="400"/>
              </a:spcBef>
              <a:defRPr sz="1200">
                <a:latin typeface="Trebuchet MS"/>
                <a:ea typeface="Trebuchet MS"/>
                <a:cs typeface="Trebuchet MS"/>
                <a:sym typeface="Trebuchet MS"/>
              </a:defRPr>
            </a:pPr>
            <a:r>
              <a:t>The Natural Breaks Classification</a:t>
            </a:r>
          </a:p>
          <a:p>
            <a:pPr defTabSz="914400">
              <a:lnSpc>
                <a:spcPct val="100000"/>
              </a:lnSpc>
              <a:spcBef>
                <a:spcPts val="400"/>
              </a:spcBef>
              <a:defRPr sz="1200">
                <a:latin typeface="Trebuchet MS"/>
                <a:ea typeface="Trebuchet MS"/>
                <a:cs typeface="Trebuchet MS"/>
                <a:sym typeface="Trebuchet MS"/>
              </a:defRPr>
            </a:pPr>
            <a:r>
              <a:t>Applying the classification method of "natural breaks”, we consider visually logical and subjective aspects to grouping our data set. One important purpose of natural breaks is to minimise value differences between data within the same class. Another purpose is to emphasize the differences between the created classes.</a:t>
            </a:r>
          </a:p>
          <a:p>
            <a:pPr defTabSz="914400">
              <a:lnSpc>
                <a:spcPct val="100000"/>
              </a:lnSpc>
              <a:spcBef>
                <a:spcPts val="400"/>
              </a:spcBef>
              <a:defRPr sz="1200">
                <a:latin typeface="Trebuchet MS"/>
                <a:ea typeface="Trebuchet MS"/>
                <a:cs typeface="Trebuchet MS"/>
                <a:sym typeface="Trebuchet MS"/>
              </a:defRPr>
            </a:pPr>
            <a:r>
              <a:t>A disadvantage of this method is that class limits may vary from one map-maker to another due to the author's subjective class definition (</a:t>
            </a:r>
            <a:r>
              <a:rPr b="1" u="sng">
                <a:hlinkClick r:id="rId3"/>
              </a:rPr>
              <a:t>Slocum</a:t>
            </a:r>
            <a:r>
              <a:t> 1999). The Jenks-Caspall Alorithm formalizes this procedure and is often used in GIS software.</a:t>
            </a:r>
          </a:p>
          <a:p>
            <a:pPr defTabSz="914400">
              <a:lnSpc>
                <a:spcPct val="100000"/>
              </a:lnSpc>
              <a:spcBef>
                <a:spcPts val="400"/>
              </a:spcBef>
              <a:defRPr sz="1200">
                <a:latin typeface="Trebuchet MS"/>
                <a:ea typeface="Trebuchet MS"/>
                <a:cs typeface="Trebuchet MS"/>
                <a:sym typeface="Trebuchet MS"/>
              </a:defRPr>
            </a:pPr>
            <a:endParaRPr/>
          </a:p>
          <a:p>
            <a:pPr defTabSz="914400">
              <a:lnSpc>
                <a:spcPct val="100000"/>
              </a:lnSpc>
              <a:spcBef>
                <a:spcPts val="400"/>
              </a:spcBef>
              <a:defRPr sz="1200">
                <a:latin typeface="Trebuchet MS"/>
                <a:ea typeface="Trebuchet MS"/>
                <a:cs typeface="Trebuchet MS"/>
                <a:sym typeface="Trebuchet MS"/>
              </a:defRPr>
            </a:pPr>
            <a:endParaRPr/>
          </a:p>
          <a:p>
            <a:pPr defTabSz="914400">
              <a:lnSpc>
                <a:spcPct val="100000"/>
              </a:lnSpc>
              <a:spcBef>
                <a:spcPts val="400"/>
              </a:spcBef>
              <a:defRPr sz="1200">
                <a:latin typeface="Trebuchet MS"/>
                <a:ea typeface="Trebuchet MS"/>
                <a:cs typeface="Trebuchet MS"/>
                <a:sym typeface="Trebuchet MS"/>
              </a:defRPr>
            </a:pPr>
            <a:r>
              <a:rPr u="sng">
                <a:hlinkClick r:id="rId4"/>
              </a:rPr>
              <a:t>http://www.gitta.info/Statistics/en/html/StandClass_learningObject2.html</a:t>
            </a:r>
          </a:p>
        </p:txBody>
      </p:sp>
    </p:spTree>
    <p:extLst>
      <p:ext uri="{BB962C8B-B14F-4D97-AF65-F5344CB8AC3E}">
        <p14:creationId xmlns:p14="http://schemas.microsoft.com/office/powerpoint/2010/main" val="37050011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a:spLocks noGrp="1" noRot="1" noChangeAspect="1"/>
          </p:cNvSpPr>
          <p:nvPr>
            <p:ph type="sldImg"/>
          </p:nvPr>
        </p:nvSpPr>
        <p:spPr>
          <a:xfrm>
            <a:off x="381000" y="685800"/>
            <a:ext cx="6096000" cy="3429000"/>
          </a:xfrm>
          <a:prstGeom prst="rect">
            <a:avLst/>
          </a:prstGeom>
        </p:spPr>
        <p:txBody>
          <a:bodyPr/>
          <a:lstStyle/>
          <a:p>
            <a:endParaRPr/>
          </a:p>
        </p:txBody>
      </p:sp>
      <p:sp>
        <p:nvSpPr>
          <p:cNvPr id="242" name="Shape 242"/>
          <p:cNvSpPr>
            <a:spLocks noGrp="1"/>
          </p:cNvSpPr>
          <p:nvPr>
            <p:ph type="body" sz="quarter" idx="1"/>
          </p:nvPr>
        </p:nvSpPr>
        <p:spPr>
          <a:prstGeom prst="rect">
            <a:avLst/>
          </a:prstGeom>
        </p:spPr>
        <p:txBody>
          <a:bodyPr/>
          <a:lstStyle>
            <a:lvl1pPr defTabSz="914400">
              <a:lnSpc>
                <a:spcPct val="100000"/>
              </a:lnSpc>
              <a:spcBef>
                <a:spcPts val="400"/>
              </a:spcBef>
              <a:defRPr sz="1200">
                <a:latin typeface="Trebuchet MS"/>
                <a:ea typeface="Trebuchet MS"/>
                <a:cs typeface="Trebuchet MS"/>
                <a:sym typeface="Trebuchet MS"/>
              </a:defRPr>
            </a:lvl1pPr>
          </a:lstStyle>
          <a:p>
            <a:r>
              <a:t>When you join two tables, you append the attributes from one onto the other based on a field common to both.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xfrm>
            <a:off x="381000" y="685800"/>
            <a:ext cx="6096000" cy="3429000"/>
          </a:xfrm>
          <a:prstGeom prst="rect">
            <a:avLst/>
          </a:prstGeom>
        </p:spPr>
        <p:txBody>
          <a:bodyPr/>
          <a:lstStyle/>
          <a:p>
            <a:endParaRPr/>
          </a:p>
        </p:txBody>
      </p:sp>
      <p:sp>
        <p:nvSpPr>
          <p:cNvPr id="253" name="Shape 253"/>
          <p:cNvSpPr>
            <a:spLocks noGrp="1"/>
          </p:cNvSpPr>
          <p:nvPr>
            <p:ph type="body" sz="quarter" idx="1"/>
          </p:nvPr>
        </p:nvSpPr>
        <p:spPr>
          <a:prstGeom prst="rect">
            <a:avLst/>
          </a:prstGeom>
        </p:spPr>
        <p:txBody>
          <a:bodyPr/>
          <a:lstStyle/>
          <a:p>
            <a:pPr defTabSz="914400">
              <a:lnSpc>
                <a:spcPct val="100000"/>
              </a:lnSpc>
              <a:spcBef>
                <a:spcPts val="400"/>
              </a:spcBef>
              <a:defRPr sz="1200">
                <a:latin typeface="Trebuchet MS"/>
                <a:ea typeface="Trebuchet MS"/>
                <a:cs typeface="Trebuchet MS"/>
                <a:sym typeface="Trebuchet MS"/>
              </a:defRPr>
            </a:pPr>
            <a:r>
              <a:t>Caution:</a:t>
            </a:r>
          </a:p>
          <a:p>
            <a:pPr defTabSz="914400">
              <a:lnSpc>
                <a:spcPct val="100000"/>
              </a:lnSpc>
              <a:spcBef>
                <a:spcPts val="400"/>
              </a:spcBef>
              <a:defRPr sz="1200">
                <a:latin typeface="Trebuchet MS"/>
                <a:ea typeface="Trebuchet MS"/>
                <a:cs typeface="Trebuchet MS"/>
                <a:sym typeface="Trebuchet MS"/>
              </a:defRPr>
            </a:pPr>
            <a:r>
              <a:t>If you try to create a join on a 1:M relationship, only the first match will be joined in the resulting joined layer.</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pPr defTabSz="914400">
              <a:lnSpc>
                <a:spcPct val="100000"/>
              </a:lnSpc>
              <a:spcBef>
                <a:spcPts val="400"/>
              </a:spcBef>
              <a:defRPr sz="1200">
                <a:latin typeface="Trebuchet MS"/>
                <a:ea typeface="Trebuchet MS"/>
                <a:cs typeface="Trebuchet MS"/>
                <a:sym typeface="Trebuchet MS"/>
              </a:defRPr>
            </a:pPr>
            <a:r>
              <a:t>Before Start: </a:t>
            </a:r>
          </a:p>
          <a:p>
            <a:pPr defTabSz="914400">
              <a:lnSpc>
                <a:spcPct val="100000"/>
              </a:lnSpc>
              <a:spcBef>
                <a:spcPts val="400"/>
              </a:spcBef>
              <a:defRPr sz="1200">
                <a:latin typeface="Trebuchet MS"/>
                <a:ea typeface="Trebuchet MS"/>
                <a:cs typeface="Trebuchet MS"/>
                <a:sym typeface="Trebuchet MS"/>
              </a:defRPr>
            </a:pPr>
            <a:r>
              <a:t>- Handout – syllabus</a:t>
            </a:r>
          </a:p>
          <a:p>
            <a:pPr defTabSz="914400">
              <a:lnSpc>
                <a:spcPct val="100000"/>
              </a:lnSpc>
              <a:spcBef>
                <a:spcPts val="400"/>
              </a:spcBef>
              <a:buSzPct val="100000"/>
              <a:buChar char="-"/>
              <a:defRPr sz="1200">
                <a:latin typeface="Trebuchet MS"/>
                <a:ea typeface="Trebuchet MS"/>
                <a:cs typeface="Trebuchet MS"/>
                <a:sym typeface="Trebuchet MS"/>
              </a:defRPr>
            </a:pPr>
            <a:r>
              <a:t>Turn up volume for scream effect</a:t>
            </a:r>
          </a:p>
          <a:p>
            <a:pPr defTabSz="914400">
              <a:lnSpc>
                <a:spcPct val="100000"/>
              </a:lnSpc>
              <a:spcBef>
                <a:spcPts val="400"/>
              </a:spcBef>
              <a:buSzPct val="100000"/>
              <a:buChar char="-"/>
              <a:defRPr sz="1200">
                <a:latin typeface="Trebuchet MS"/>
                <a:ea typeface="Trebuchet MS"/>
                <a:cs typeface="Trebuchet MS"/>
                <a:sym typeface="Trebuchet MS"/>
              </a:defRPr>
            </a:pPr>
            <a:r>
              <a:t>Open blank arcmap</a:t>
            </a:r>
          </a:p>
        </p:txBody>
      </p:sp>
    </p:spTree>
    <p:extLst>
      <p:ext uri="{BB962C8B-B14F-4D97-AF65-F5344CB8AC3E}">
        <p14:creationId xmlns:p14="http://schemas.microsoft.com/office/powerpoint/2010/main" val="2279182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Shapefiles</a:t>
            </a:r>
          </a:p>
          <a:p>
            <a:r>
              <a:rPr lang="en-US" dirty="0"/>
              <a:t>	* </a:t>
            </a:r>
            <a:r>
              <a:rPr lang="en-US" dirty="0" err="1"/>
              <a:t>filename.shp</a:t>
            </a:r>
            <a:r>
              <a:rPr lang="en-US" dirty="0"/>
              <a:t> - containing the coordinates</a:t>
            </a:r>
          </a:p>
          <a:p>
            <a:r>
              <a:rPr lang="en-US" dirty="0"/>
              <a:t>	* </a:t>
            </a:r>
            <a:r>
              <a:rPr lang="en-US" dirty="0" err="1"/>
              <a:t>filename.dbf</a:t>
            </a:r>
            <a:r>
              <a:rPr lang="en-US" dirty="0"/>
              <a:t> - containing the attributes</a:t>
            </a:r>
          </a:p>
          <a:p>
            <a:r>
              <a:rPr lang="en-US" dirty="0"/>
              <a:t>	* </a:t>
            </a:r>
            <a:r>
              <a:rPr lang="en-US" dirty="0" err="1"/>
              <a:t>filename.shx</a:t>
            </a:r>
            <a:r>
              <a:rPr lang="en-US" dirty="0"/>
              <a:t> - containing linkages, other info</a:t>
            </a:r>
          </a:p>
          <a:p>
            <a:r>
              <a:rPr lang="en-US" dirty="0"/>
              <a:t>	* </a:t>
            </a:r>
            <a:r>
              <a:rPr lang="en-US" dirty="0" err="1"/>
              <a:t>filename.prj</a:t>
            </a:r>
            <a:r>
              <a:rPr lang="en-US" dirty="0"/>
              <a:t> - optional, containing projection information</a:t>
            </a:r>
          </a:p>
          <a:p>
            <a:r>
              <a:rPr lang="en-US" dirty="0"/>
              <a:t>	* </a:t>
            </a:r>
            <a:r>
              <a:rPr lang="en-US" dirty="0" err="1"/>
              <a:t>filename.sbn</a:t>
            </a:r>
            <a:r>
              <a:rPr lang="en-US" dirty="0"/>
              <a:t> - an optional indexing file </a:t>
            </a:r>
          </a:p>
        </p:txBody>
      </p:sp>
    </p:spTree>
    <p:extLst>
      <p:ext uri="{BB962C8B-B14F-4D97-AF65-F5344CB8AC3E}">
        <p14:creationId xmlns:p14="http://schemas.microsoft.com/office/powerpoint/2010/main" val="1594164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Shapefiles</a:t>
            </a:r>
          </a:p>
          <a:p>
            <a:r>
              <a:rPr lang="en-US" dirty="0"/>
              <a:t>	* </a:t>
            </a:r>
            <a:r>
              <a:rPr lang="en-US" dirty="0" err="1"/>
              <a:t>filename.shp</a:t>
            </a:r>
            <a:r>
              <a:rPr lang="en-US" dirty="0"/>
              <a:t> - containing the coordinates</a:t>
            </a:r>
          </a:p>
          <a:p>
            <a:r>
              <a:rPr lang="en-US" dirty="0"/>
              <a:t>	* </a:t>
            </a:r>
            <a:r>
              <a:rPr lang="en-US" dirty="0" err="1"/>
              <a:t>filename.dbf</a:t>
            </a:r>
            <a:r>
              <a:rPr lang="en-US" dirty="0"/>
              <a:t> - containing the attributes</a:t>
            </a:r>
          </a:p>
          <a:p>
            <a:r>
              <a:rPr lang="en-US" dirty="0"/>
              <a:t>	* </a:t>
            </a:r>
            <a:r>
              <a:rPr lang="en-US" dirty="0" err="1"/>
              <a:t>filename.shx</a:t>
            </a:r>
            <a:r>
              <a:rPr lang="en-US" dirty="0"/>
              <a:t> - containing linkages, other info</a:t>
            </a:r>
          </a:p>
          <a:p>
            <a:r>
              <a:rPr lang="en-US" dirty="0"/>
              <a:t>	* </a:t>
            </a:r>
            <a:r>
              <a:rPr lang="en-US" dirty="0" err="1"/>
              <a:t>filename.prj</a:t>
            </a:r>
            <a:r>
              <a:rPr lang="en-US" dirty="0"/>
              <a:t> - optional, containing projection information</a:t>
            </a:r>
          </a:p>
          <a:p>
            <a:r>
              <a:rPr lang="en-US" dirty="0"/>
              <a:t>	* </a:t>
            </a:r>
            <a:r>
              <a:rPr lang="en-US" dirty="0" err="1"/>
              <a:t>filename.sbn</a:t>
            </a:r>
            <a:r>
              <a:rPr lang="en-US" dirty="0"/>
              <a:t> - an optional indexing file </a:t>
            </a:r>
          </a:p>
        </p:txBody>
      </p:sp>
    </p:spTree>
    <p:extLst>
      <p:ext uri="{BB962C8B-B14F-4D97-AF65-F5344CB8AC3E}">
        <p14:creationId xmlns:p14="http://schemas.microsoft.com/office/powerpoint/2010/main" val="3582748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72414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xfrm>
            <a:off x="381000" y="685800"/>
            <a:ext cx="6096000" cy="3429000"/>
          </a:xfrm>
          <a:prstGeom prst="rect">
            <a:avLst/>
          </a:prstGeom>
        </p:spPr>
        <p:txBody>
          <a:bodyPr/>
          <a:lstStyle/>
          <a:p>
            <a:endParaRPr/>
          </a:p>
        </p:txBody>
      </p:sp>
      <p:sp>
        <p:nvSpPr>
          <p:cNvPr id="186" name="Shape 186"/>
          <p:cNvSpPr>
            <a:spLocks noGrp="1"/>
          </p:cNvSpPr>
          <p:nvPr>
            <p:ph type="body" sz="quarter" idx="1"/>
          </p:nvPr>
        </p:nvSpPr>
        <p:spPr>
          <a:prstGeom prst="rect">
            <a:avLst/>
          </a:prstGeom>
        </p:spPr>
        <p:txBody>
          <a:bodyPr/>
          <a:lstStyle>
            <a:lvl1pPr defTabSz="914400">
              <a:lnSpc>
                <a:spcPct val="100000"/>
              </a:lnSpc>
              <a:spcBef>
                <a:spcPts val="400"/>
              </a:spcBef>
              <a:defRPr sz="1200">
                <a:latin typeface="Trebuchet MS"/>
                <a:ea typeface="Trebuchet MS"/>
                <a:cs typeface="Trebuchet MS"/>
                <a:sym typeface="Trebuchet MS"/>
              </a:defRPr>
            </a:lvl1pPr>
          </a:lstStyle>
          <a:p>
            <a:r>
              <a:t>Calgary – Address FDS, Administrative, Census 200 etc</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xfrm>
            <a:off x="381000" y="685800"/>
            <a:ext cx="6096000" cy="3429000"/>
          </a:xfrm>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lvl1pPr defTabSz="914400">
              <a:lnSpc>
                <a:spcPct val="100000"/>
              </a:lnSpc>
              <a:spcBef>
                <a:spcPts val="400"/>
              </a:spcBef>
              <a:defRPr sz="1200">
                <a:latin typeface="Trebuchet MS"/>
                <a:ea typeface="Trebuchet MS"/>
                <a:cs typeface="Trebuchet MS"/>
                <a:sym typeface="Trebuchet MS"/>
              </a:defRPr>
            </a:lvl1pPr>
          </a:lstStyle>
          <a:p>
            <a:r>
              <a:t>Many feature classes in Calgary</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pPr defTabSz="914400">
              <a:lnSpc>
                <a:spcPct val="100000"/>
              </a:lnSpc>
              <a:spcBef>
                <a:spcPts val="400"/>
              </a:spcBef>
              <a:defRPr sz="1200">
                <a:latin typeface="Trebuchet MS"/>
                <a:ea typeface="Trebuchet MS"/>
                <a:cs typeface="Trebuchet MS"/>
                <a:sym typeface="Trebuchet MS"/>
              </a:defRPr>
            </a:pPr>
            <a:r>
              <a:rPr lang="en-US"/>
              <a:t>Before Start: </a:t>
            </a:r>
          </a:p>
          <a:p>
            <a:pPr defTabSz="914400">
              <a:lnSpc>
                <a:spcPct val="100000"/>
              </a:lnSpc>
              <a:spcBef>
                <a:spcPts val="400"/>
              </a:spcBef>
              <a:defRPr sz="1200">
                <a:latin typeface="Trebuchet MS"/>
                <a:ea typeface="Trebuchet MS"/>
                <a:cs typeface="Trebuchet MS"/>
                <a:sym typeface="Trebuchet MS"/>
              </a:defRPr>
            </a:pPr>
            <a:r>
              <a:rPr lang="en-US"/>
              <a:t>- Handout – syllabus</a:t>
            </a:r>
          </a:p>
          <a:p>
            <a:pPr defTabSz="914400">
              <a:lnSpc>
                <a:spcPct val="100000"/>
              </a:lnSpc>
              <a:spcBef>
                <a:spcPts val="400"/>
              </a:spcBef>
              <a:buSzPct val="100000"/>
              <a:buChar char="-"/>
              <a:defRPr sz="1200">
                <a:latin typeface="Trebuchet MS"/>
                <a:ea typeface="Trebuchet MS"/>
                <a:cs typeface="Trebuchet MS"/>
                <a:sym typeface="Trebuchet MS"/>
              </a:defRPr>
            </a:pPr>
            <a:r>
              <a:rPr lang="en-US"/>
              <a:t>Turn up volume for scream effect</a:t>
            </a:r>
          </a:p>
          <a:p>
            <a:pPr defTabSz="914400">
              <a:lnSpc>
                <a:spcPct val="100000"/>
              </a:lnSpc>
              <a:spcBef>
                <a:spcPts val="400"/>
              </a:spcBef>
              <a:buSzPct val="100000"/>
              <a:buChar char="-"/>
              <a:defRPr sz="1200">
                <a:latin typeface="Trebuchet MS"/>
                <a:ea typeface="Trebuchet MS"/>
                <a:cs typeface="Trebuchet MS"/>
                <a:sym typeface="Trebuchet MS"/>
              </a:defRPr>
            </a:pPr>
            <a:r>
              <a:rPr lang="en-US"/>
              <a:t>Open blank arcmap</a:t>
            </a:r>
            <a:endParaRPr lang="en-US" dirty="0"/>
          </a:p>
        </p:txBody>
      </p:sp>
    </p:spTree>
    <p:extLst>
      <p:ext uri="{BB962C8B-B14F-4D97-AF65-F5344CB8AC3E}">
        <p14:creationId xmlns:p14="http://schemas.microsoft.com/office/powerpoint/2010/main" val="1453719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435100" y="3454400"/>
            <a:ext cx="21526500" cy="3568700"/>
          </a:xfrm>
          <a:prstGeom prst="rect">
            <a:avLst/>
          </a:prstGeom>
        </p:spPr>
        <p:txBody>
          <a:bodyPr anchor="b"/>
          <a:lstStyle/>
          <a:p>
            <a:r>
              <a:t>Title Text</a:t>
            </a:r>
          </a:p>
        </p:txBody>
      </p:sp>
      <p:sp>
        <p:nvSpPr>
          <p:cNvPr id="12" name="Body Level One…"/>
          <p:cNvSpPr txBox="1">
            <a:spLocks noGrp="1"/>
          </p:cNvSpPr>
          <p:nvPr>
            <p:ph type="body" sz="quarter" idx="1"/>
          </p:nvPr>
        </p:nvSpPr>
        <p:spPr>
          <a:xfrm>
            <a:off x="1435100" y="7264400"/>
            <a:ext cx="21526500" cy="1231900"/>
          </a:xfrm>
          <a:prstGeom prst="rect">
            <a:avLst/>
          </a:prstGeom>
        </p:spPr>
        <p:txBody>
          <a:bodyPr anchor="t"/>
          <a:lstStyle>
            <a:lvl1pPr marL="0" indent="0" algn="ctr">
              <a:spcBef>
                <a:spcPts val="0"/>
              </a:spcBef>
              <a:buSzTx/>
              <a:buNone/>
              <a:defRPr sz="3200">
                <a:solidFill>
                  <a:srgbClr val="FFFFFF"/>
                </a:solidFill>
              </a:defRPr>
            </a:lvl1pPr>
            <a:lvl2pPr marL="0" indent="0" algn="ctr">
              <a:spcBef>
                <a:spcPts val="0"/>
              </a:spcBef>
              <a:buSzTx/>
              <a:buNone/>
              <a:defRPr sz="3200">
                <a:solidFill>
                  <a:srgbClr val="FFFFFF"/>
                </a:solidFill>
              </a:defRPr>
            </a:lvl2pPr>
            <a:lvl3pPr marL="0" indent="0" algn="ctr">
              <a:spcBef>
                <a:spcPts val="0"/>
              </a:spcBef>
              <a:buSzTx/>
              <a:buNone/>
              <a:defRPr sz="3200">
                <a:solidFill>
                  <a:srgbClr val="FFFFFF"/>
                </a:solidFill>
              </a:defRPr>
            </a:lvl3pPr>
            <a:lvl4pPr marL="0" indent="0" algn="ctr">
              <a:spcBef>
                <a:spcPts val="0"/>
              </a:spcBef>
              <a:buSzTx/>
              <a:buNone/>
              <a:defRPr sz="3200">
                <a:solidFill>
                  <a:srgbClr val="FFFFFF"/>
                </a:solidFill>
              </a:defRPr>
            </a:lvl4pPr>
            <a:lvl5pPr marL="0" indent="0" algn="ctr">
              <a:spcBef>
                <a:spcPts val="0"/>
              </a:spcBef>
              <a:buSzTx/>
              <a:buNone/>
              <a:defRPr sz="32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xfrm>
            <a:off x="11955253" y="13010554"/>
            <a:ext cx="453238" cy="461367"/>
          </a:xfrm>
          <a:prstGeom prst="rect">
            <a:avLst/>
          </a:prstGeom>
        </p:spPr>
        <p:txBody>
          <a:bodyPr anchor="t"/>
          <a:lstStyle/>
          <a:p>
            <a:pPr>
              <a:defRPr>
                <a:effectLst/>
              </a:defRPr>
            </a:pPr>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21"/>
          </p:nvPr>
        </p:nvSpPr>
        <p:spPr>
          <a:xfrm>
            <a:off x="2387600" y="8978900"/>
            <a:ext cx="19621500" cy="585115"/>
          </a:xfrm>
          <a:prstGeom prst="rect">
            <a:avLst/>
          </a:prstGeom>
        </p:spPr>
        <p:txBody>
          <a:bodyPr anchor="t">
            <a:spAutoFit/>
          </a:bodyPr>
          <a:lstStyle>
            <a:lvl1pPr marL="0" indent="0" algn="ctr">
              <a:lnSpc>
                <a:spcPct val="110000"/>
              </a:lnSpc>
              <a:spcBef>
                <a:spcPts val="0"/>
              </a:spcBef>
              <a:buSzTx/>
              <a:buNone/>
              <a:defRPr sz="3200" b="1" i="1">
                <a:solidFill>
                  <a:srgbClr val="FFFFFF"/>
                </a:solidFill>
                <a:latin typeface="+mn-lt"/>
                <a:ea typeface="+mn-ea"/>
                <a:cs typeface="+mn-cs"/>
                <a:sym typeface="Helvetica Neue"/>
              </a:defRPr>
            </a:lvl1pPr>
          </a:lstStyle>
          <a:p>
            <a:r>
              <a:t>–Johnny Appleseed</a:t>
            </a:r>
          </a:p>
        </p:txBody>
      </p:sp>
      <p:sp>
        <p:nvSpPr>
          <p:cNvPr id="94" name="“Type a quote here.”"/>
          <p:cNvSpPr txBox="1">
            <a:spLocks noGrp="1"/>
          </p:cNvSpPr>
          <p:nvPr>
            <p:ph type="body" sz="quarter" idx="22"/>
          </p:nvPr>
        </p:nvSpPr>
        <p:spPr>
          <a:xfrm>
            <a:off x="2387600" y="6070600"/>
            <a:ext cx="19621500" cy="863600"/>
          </a:xfrm>
          <a:prstGeom prst="rect">
            <a:avLst/>
          </a:prstGeom>
        </p:spPr>
        <p:txBody>
          <a:bodyPr>
            <a:spAutoFit/>
          </a:bodyPr>
          <a:lstStyle>
            <a:lvl1pPr marL="0" indent="0" algn="ctr">
              <a:lnSpc>
                <a:spcPct val="110000"/>
              </a:lnSpc>
              <a:spcBef>
                <a:spcPts val="0"/>
              </a:spcBef>
              <a:buSzTx/>
              <a:buNone/>
              <a:defRPr sz="5000" b="1">
                <a:solidFill>
                  <a:srgbClr val="FFFFFF"/>
                </a:solidFill>
                <a:effectLst>
                  <a:outerShdw blurRad="50800" dist="25400" dir="5400000" rotWithShape="0">
                    <a:srgbClr val="020202"/>
                  </a:outerShdw>
                </a:effectLst>
                <a:latin typeface="+mn-lt"/>
                <a:ea typeface="+mn-ea"/>
                <a:cs typeface="+mn-cs"/>
                <a:sym typeface="Helvetica Neue"/>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21"/>
          </p:nvPr>
        </p:nvSpPr>
        <p:spPr>
          <a:xfrm>
            <a:off x="-63500" y="-1270000"/>
            <a:ext cx="24510997" cy="16349175"/>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7" name="Slide Number"/>
          <p:cNvSpPr txBox="1">
            <a:spLocks noGrp="1"/>
          </p:cNvSpPr>
          <p:nvPr>
            <p:ph type="sldNum" sz="quarter" idx="2"/>
          </p:nvPr>
        </p:nvSpPr>
        <p:spPr>
          <a:xfrm>
            <a:off x="11935814" y="13019484"/>
            <a:ext cx="494513" cy="502641"/>
          </a:xfrm>
          <a:prstGeom prst="rect">
            <a:avLst/>
          </a:prstGeom>
        </p:spPr>
        <p:txBody>
          <a:bodyPr lIns="71437" tIns="71437" rIns="71437" bIns="71437" anchor="t"/>
          <a:lstStyle>
            <a:lvl1pPr defTabSz="821531"/>
          </a:lstStyle>
          <a:p>
            <a:pPr>
              <a:defRPr>
                <a:effectLst/>
              </a:defRPr>
            </a:pPr>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24" name="Image"/>
          <p:cNvSpPr>
            <a:spLocks noGrp="1"/>
          </p:cNvSpPr>
          <p:nvPr>
            <p:ph type="pic" sz="half" idx="21"/>
          </p:nvPr>
        </p:nvSpPr>
        <p:spPr>
          <a:xfrm>
            <a:off x="11205185" y="2411558"/>
            <a:ext cx="11246128" cy="10500771"/>
          </a:xfrm>
          <a:prstGeom prst="rect">
            <a:avLst/>
          </a:prstGeom>
          <a:ln w="25400"/>
          <a:effectLst>
            <a:outerShdw blurRad="355600" dist="177800" dir="5400000" rotWithShape="0">
              <a:srgbClr val="000000">
                <a:alpha val="70000"/>
              </a:srgbClr>
            </a:outerShdw>
          </a:effectLst>
        </p:spPr>
        <p:txBody>
          <a:bodyPr lIns="91439" tIns="45719" rIns="91439" bIns="45719" anchor="t">
            <a:noAutofit/>
          </a:bodyPr>
          <a:lstStyle/>
          <a:p>
            <a:endParaRPr/>
          </a:p>
        </p:txBody>
      </p:sp>
      <p:sp>
        <p:nvSpPr>
          <p:cNvPr id="125" name="Title Text"/>
          <p:cNvSpPr txBox="1">
            <a:spLocks noGrp="1"/>
          </p:cNvSpPr>
          <p:nvPr>
            <p:ph type="title"/>
          </p:nvPr>
        </p:nvSpPr>
        <p:spPr>
          <a:xfrm>
            <a:off x="4119562" y="285750"/>
            <a:ext cx="16144876" cy="3018235"/>
          </a:xfrm>
          <a:prstGeom prst="rect">
            <a:avLst/>
          </a:prstGeom>
        </p:spPr>
        <p:txBody>
          <a:bodyPr lIns="71437" tIns="71437" rIns="71437" bIns="71437"/>
          <a:lstStyle>
            <a:lvl1pPr defTabSz="821531"/>
          </a:lstStyle>
          <a:p>
            <a:r>
              <a:t>Title Text</a:t>
            </a:r>
          </a:p>
        </p:txBody>
      </p:sp>
      <p:sp>
        <p:nvSpPr>
          <p:cNvPr id="126" name="Body Level One…"/>
          <p:cNvSpPr txBox="1">
            <a:spLocks noGrp="1"/>
          </p:cNvSpPr>
          <p:nvPr>
            <p:ph type="body" sz="half" idx="1"/>
          </p:nvPr>
        </p:nvSpPr>
        <p:spPr>
          <a:xfrm>
            <a:off x="4119562" y="3339703"/>
            <a:ext cx="7572376" cy="9572626"/>
          </a:xfrm>
          <a:prstGeom prst="rect">
            <a:avLst/>
          </a:prstGeom>
        </p:spPr>
        <p:txBody>
          <a:bodyPr lIns="71437" tIns="71437" rIns="71437" bIns="71437"/>
          <a:lstStyle>
            <a:lvl1pPr marL="465364" indent="-465364" defTabSz="821531">
              <a:spcBef>
                <a:spcPts val="4500"/>
              </a:spcBef>
              <a:buClr>
                <a:srgbClr val="EBEBEB"/>
              </a:buClr>
              <a:defRPr sz="3800"/>
            </a:lvl1pPr>
            <a:lvl2pPr marL="808264" indent="-465364" defTabSz="821531">
              <a:spcBef>
                <a:spcPts val="4500"/>
              </a:spcBef>
              <a:buClr>
                <a:srgbClr val="EBEBEB"/>
              </a:buClr>
              <a:defRPr sz="3800"/>
            </a:lvl2pPr>
            <a:lvl3pPr marL="1151164" indent="-465364" defTabSz="821531">
              <a:spcBef>
                <a:spcPts val="4500"/>
              </a:spcBef>
              <a:buClr>
                <a:srgbClr val="EBEBEB"/>
              </a:buClr>
              <a:defRPr sz="3800"/>
            </a:lvl3pPr>
            <a:lvl4pPr marL="1494064" indent="-465364" defTabSz="821531">
              <a:spcBef>
                <a:spcPts val="4500"/>
              </a:spcBef>
              <a:buClr>
                <a:srgbClr val="EBEBEB"/>
              </a:buClr>
              <a:defRPr sz="3800"/>
            </a:lvl4pPr>
            <a:lvl5pPr marL="1836964" indent="-465364" defTabSz="821531">
              <a:spcBef>
                <a:spcPts val="4500"/>
              </a:spcBef>
              <a:buClr>
                <a:srgbClr val="EBEBEB"/>
              </a:buClr>
              <a:defRPr sz="3800"/>
            </a:lvl5pPr>
          </a:lstStyle>
          <a:p>
            <a:r>
              <a:t>Body Level One</a:t>
            </a:r>
          </a:p>
          <a:p>
            <a:pPr lvl="1"/>
            <a:r>
              <a:t>Body Level Two</a:t>
            </a:r>
          </a:p>
          <a:p>
            <a:pPr lvl="2"/>
            <a:r>
              <a:t>Body Level Three</a:t>
            </a:r>
          </a:p>
          <a:p>
            <a:pPr lvl="3"/>
            <a:r>
              <a:t>Body Level Four</a:t>
            </a:r>
          </a:p>
          <a:p>
            <a:pPr lvl="4"/>
            <a:r>
              <a:t>Body Level Five</a:t>
            </a:r>
          </a:p>
        </p:txBody>
      </p:sp>
      <p:sp>
        <p:nvSpPr>
          <p:cNvPr id="127" name="Slide Number"/>
          <p:cNvSpPr txBox="1">
            <a:spLocks noGrp="1"/>
          </p:cNvSpPr>
          <p:nvPr>
            <p:ph type="sldNum" sz="quarter" idx="2"/>
          </p:nvPr>
        </p:nvSpPr>
        <p:spPr>
          <a:xfrm>
            <a:off x="11935814" y="13019484"/>
            <a:ext cx="494513" cy="502641"/>
          </a:xfrm>
          <a:prstGeom prst="rect">
            <a:avLst/>
          </a:prstGeom>
        </p:spPr>
        <p:txBody>
          <a:bodyPr lIns="71437" tIns="71437" rIns="71437" bIns="71437" anchor="t"/>
          <a:lstStyle>
            <a:lvl1pPr defTabSz="821531"/>
          </a:lstStyle>
          <a:p>
            <a:pPr>
              <a:defRPr>
                <a:effectLst/>
              </a:defRPr>
            </a:pPr>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34" name="Title Text"/>
          <p:cNvSpPr txBox="1">
            <a:spLocks noGrp="1"/>
          </p:cNvSpPr>
          <p:nvPr>
            <p:ph type="title"/>
          </p:nvPr>
        </p:nvSpPr>
        <p:spPr>
          <a:xfrm>
            <a:off x="4119562" y="339328"/>
            <a:ext cx="16144876" cy="3018235"/>
          </a:xfrm>
          <a:prstGeom prst="rect">
            <a:avLst/>
          </a:prstGeom>
        </p:spPr>
        <p:txBody>
          <a:bodyPr lIns="71437" tIns="71437" rIns="71437" bIns="71437"/>
          <a:lstStyle>
            <a:lvl1pPr defTabSz="821531"/>
          </a:lstStyle>
          <a:p>
            <a:r>
              <a:t>Title Text</a:t>
            </a:r>
          </a:p>
        </p:txBody>
      </p:sp>
      <p:sp>
        <p:nvSpPr>
          <p:cNvPr id="135" name="Slide Number"/>
          <p:cNvSpPr txBox="1">
            <a:spLocks noGrp="1"/>
          </p:cNvSpPr>
          <p:nvPr>
            <p:ph type="sldNum" sz="quarter" idx="2"/>
          </p:nvPr>
        </p:nvSpPr>
        <p:spPr>
          <a:xfrm>
            <a:off x="11935814" y="13019484"/>
            <a:ext cx="494513" cy="502641"/>
          </a:xfrm>
          <a:prstGeom prst="rect">
            <a:avLst/>
          </a:prstGeom>
        </p:spPr>
        <p:txBody>
          <a:bodyPr lIns="71437" tIns="71437" rIns="71437" bIns="71437" anchor="t"/>
          <a:lstStyle>
            <a:lvl1pPr defTabSz="821531"/>
          </a:lstStyle>
          <a:p>
            <a:pPr>
              <a:defRPr>
                <a:effectLst/>
              </a:defRPr>
            </a:pPr>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42" name="Title Text"/>
          <p:cNvSpPr txBox="1">
            <a:spLocks noGrp="1"/>
          </p:cNvSpPr>
          <p:nvPr>
            <p:ph type="title"/>
          </p:nvPr>
        </p:nvSpPr>
        <p:spPr>
          <a:xfrm>
            <a:off x="4119562" y="339328"/>
            <a:ext cx="16144876" cy="3018235"/>
          </a:xfrm>
          <a:prstGeom prst="rect">
            <a:avLst/>
          </a:prstGeom>
        </p:spPr>
        <p:txBody>
          <a:bodyPr lIns="71437" tIns="71437" rIns="71437" bIns="71437"/>
          <a:lstStyle>
            <a:lvl1pPr defTabSz="821531"/>
          </a:lstStyle>
          <a:p>
            <a:r>
              <a:t>Title Text</a:t>
            </a:r>
          </a:p>
        </p:txBody>
      </p:sp>
      <p:sp>
        <p:nvSpPr>
          <p:cNvPr id="143" name="Body Level One…"/>
          <p:cNvSpPr txBox="1">
            <a:spLocks noGrp="1"/>
          </p:cNvSpPr>
          <p:nvPr>
            <p:ph type="body" idx="1"/>
          </p:nvPr>
        </p:nvSpPr>
        <p:spPr>
          <a:xfrm>
            <a:off x="4119562" y="3393281"/>
            <a:ext cx="16144876" cy="8947548"/>
          </a:xfrm>
          <a:prstGeom prst="rect">
            <a:avLst/>
          </a:prstGeom>
        </p:spPr>
        <p:txBody>
          <a:bodyPr lIns="71437" tIns="71437" rIns="71437" bIns="71437"/>
          <a:lstStyle>
            <a:lvl1pPr marL="549835" indent="-549835" defTabSz="821531"/>
            <a:lvl2pPr marL="956235" indent="-549835" defTabSz="821531"/>
            <a:lvl3pPr marL="1362635" indent="-549835" defTabSz="821531"/>
            <a:lvl4pPr marL="1769035" indent="-549835" defTabSz="821531"/>
            <a:lvl5pPr marL="2175435" indent="-549835" defTabSz="821531"/>
          </a:lstStyle>
          <a:p>
            <a:r>
              <a:t>Body Level One</a:t>
            </a:r>
          </a:p>
          <a:p>
            <a:pPr lvl="1"/>
            <a:r>
              <a:t>Body Level Two</a:t>
            </a:r>
          </a:p>
          <a:p>
            <a:pPr lvl="2"/>
            <a:r>
              <a:t>Body Level Three</a:t>
            </a:r>
          </a:p>
          <a:p>
            <a:pPr lvl="3"/>
            <a:r>
              <a:t>Body Level Four</a:t>
            </a:r>
          </a:p>
          <a:p>
            <a:pPr lvl="4"/>
            <a:r>
              <a:t>Body Level Five</a:t>
            </a:r>
          </a:p>
        </p:txBody>
      </p:sp>
      <p:sp>
        <p:nvSpPr>
          <p:cNvPr id="144" name="Slide Number"/>
          <p:cNvSpPr txBox="1">
            <a:spLocks noGrp="1"/>
          </p:cNvSpPr>
          <p:nvPr>
            <p:ph type="sldNum" sz="quarter" idx="2"/>
          </p:nvPr>
        </p:nvSpPr>
        <p:spPr>
          <a:xfrm>
            <a:off x="11935814" y="13019484"/>
            <a:ext cx="494513" cy="502641"/>
          </a:xfrm>
          <a:prstGeom prst="rect">
            <a:avLst/>
          </a:prstGeom>
        </p:spPr>
        <p:txBody>
          <a:bodyPr lIns="71437" tIns="71437" rIns="71437" bIns="71437" anchor="t"/>
          <a:lstStyle>
            <a:lvl1pPr defTabSz="821531"/>
          </a:lstStyle>
          <a:p>
            <a:pPr>
              <a:defRPr>
                <a:effectLst/>
              </a:defRPr>
            </a:pPr>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51" name="Title Text"/>
          <p:cNvSpPr txBox="1">
            <a:spLocks noGrp="1"/>
          </p:cNvSpPr>
          <p:nvPr>
            <p:ph type="title"/>
          </p:nvPr>
        </p:nvSpPr>
        <p:spPr>
          <a:xfrm>
            <a:off x="4119562" y="4947046"/>
            <a:ext cx="16144876" cy="3821908"/>
          </a:xfrm>
          <a:prstGeom prst="rect">
            <a:avLst/>
          </a:prstGeom>
        </p:spPr>
        <p:txBody>
          <a:bodyPr lIns="71437" tIns="71437" rIns="71437" bIns="71437"/>
          <a:lstStyle>
            <a:lvl1pPr defTabSz="821531"/>
          </a:lstStyle>
          <a:p>
            <a:r>
              <a:t>Title Text</a:t>
            </a:r>
          </a:p>
        </p:txBody>
      </p:sp>
      <p:sp>
        <p:nvSpPr>
          <p:cNvPr id="152" name="Slide Number"/>
          <p:cNvSpPr txBox="1">
            <a:spLocks noGrp="1"/>
          </p:cNvSpPr>
          <p:nvPr>
            <p:ph type="sldNum" sz="quarter" idx="2"/>
          </p:nvPr>
        </p:nvSpPr>
        <p:spPr>
          <a:xfrm>
            <a:off x="11935814" y="13010554"/>
            <a:ext cx="494513" cy="502642"/>
          </a:xfrm>
          <a:prstGeom prst="rect">
            <a:avLst/>
          </a:prstGeom>
        </p:spPr>
        <p:txBody>
          <a:bodyPr lIns="71437" tIns="71437" rIns="71437" bIns="71437" anchor="t"/>
          <a:lstStyle>
            <a:lvl1pPr defTabSz="821531"/>
          </a:lstStyle>
          <a:p>
            <a:pPr>
              <a:defRPr>
                <a:effectLst/>
              </a:defRPr>
            </a:pPr>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141703583_2880x1921.jpeg"/>
          <p:cNvSpPr>
            <a:spLocks noGrp="1"/>
          </p:cNvSpPr>
          <p:nvPr>
            <p:ph type="pic" idx="21"/>
          </p:nvPr>
        </p:nvSpPr>
        <p:spPr>
          <a:xfrm>
            <a:off x="4597400" y="177800"/>
            <a:ext cx="15180471" cy="10125584"/>
          </a:xfrm>
          <a:prstGeom prst="rect">
            <a:avLst/>
          </a:prstGeom>
          <a:ln w="25400"/>
          <a:effectLst>
            <a:outerShdw blurRad="254000" dist="127000" dir="5400000" rotWithShape="0">
              <a:srgbClr val="000000">
                <a:alpha val="70000"/>
              </a:srgbClr>
            </a:outerShdw>
          </a:effectLst>
        </p:spPr>
        <p:txBody>
          <a:bodyPr lIns="91439" tIns="45719" rIns="91439" bIns="45719" anchor="t">
            <a:noAutofit/>
          </a:bodyPr>
          <a:lstStyle/>
          <a:p>
            <a:endParaRPr/>
          </a:p>
        </p:txBody>
      </p:sp>
      <p:sp>
        <p:nvSpPr>
          <p:cNvPr id="21" name="Title Text"/>
          <p:cNvSpPr txBox="1">
            <a:spLocks noGrp="1"/>
          </p:cNvSpPr>
          <p:nvPr>
            <p:ph type="title"/>
          </p:nvPr>
        </p:nvSpPr>
        <p:spPr>
          <a:xfrm>
            <a:off x="1435100" y="9677400"/>
            <a:ext cx="21526500" cy="1524000"/>
          </a:xfrm>
          <a:prstGeom prst="rect">
            <a:avLst/>
          </a:prstGeom>
        </p:spPr>
        <p:txBody>
          <a:bodyPr anchor="b"/>
          <a:lstStyle/>
          <a:p>
            <a:r>
              <a:t>Title Text</a:t>
            </a:r>
          </a:p>
        </p:txBody>
      </p:sp>
      <p:sp>
        <p:nvSpPr>
          <p:cNvPr id="22" name="Body Level One…"/>
          <p:cNvSpPr txBox="1">
            <a:spLocks noGrp="1"/>
          </p:cNvSpPr>
          <p:nvPr>
            <p:ph type="body" sz="quarter" idx="1"/>
          </p:nvPr>
        </p:nvSpPr>
        <p:spPr>
          <a:xfrm>
            <a:off x="1435100" y="11430000"/>
            <a:ext cx="21526500" cy="1282700"/>
          </a:xfrm>
          <a:prstGeom prst="rect">
            <a:avLst/>
          </a:prstGeom>
        </p:spPr>
        <p:txBody>
          <a:bodyPr anchor="t"/>
          <a:lstStyle>
            <a:lvl1pPr marL="0" indent="0" algn="ctr">
              <a:spcBef>
                <a:spcPts val="0"/>
              </a:spcBef>
              <a:buSzTx/>
              <a:buNone/>
              <a:defRPr sz="3200">
                <a:solidFill>
                  <a:srgbClr val="FFFFFF"/>
                </a:solidFill>
              </a:defRPr>
            </a:lvl1pPr>
            <a:lvl2pPr marL="0" indent="0" algn="ctr">
              <a:spcBef>
                <a:spcPts val="0"/>
              </a:spcBef>
              <a:buSzTx/>
              <a:buNone/>
              <a:defRPr sz="3200">
                <a:solidFill>
                  <a:srgbClr val="FFFFFF"/>
                </a:solidFill>
              </a:defRPr>
            </a:lvl2pPr>
            <a:lvl3pPr marL="0" indent="0" algn="ctr">
              <a:spcBef>
                <a:spcPts val="0"/>
              </a:spcBef>
              <a:buSzTx/>
              <a:buNone/>
              <a:defRPr sz="3200">
                <a:solidFill>
                  <a:srgbClr val="FFFFFF"/>
                </a:solidFill>
              </a:defRPr>
            </a:lvl3pPr>
            <a:lvl4pPr marL="0" indent="0" algn="ctr">
              <a:spcBef>
                <a:spcPts val="0"/>
              </a:spcBef>
              <a:buSzTx/>
              <a:buNone/>
              <a:defRPr sz="3200">
                <a:solidFill>
                  <a:srgbClr val="FFFFFF"/>
                </a:solidFill>
              </a:defRPr>
            </a:lvl4pPr>
            <a:lvl5pPr marL="0" indent="0" algn="ctr">
              <a:spcBef>
                <a:spcPts val="0"/>
              </a:spcBef>
              <a:buSzTx/>
              <a:buNone/>
              <a:defRPr sz="32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xfrm>
            <a:off x="11955253" y="13004800"/>
            <a:ext cx="453238" cy="461366"/>
          </a:xfrm>
          <a:prstGeom prst="rect">
            <a:avLst/>
          </a:prstGeom>
        </p:spPr>
        <p:txBody>
          <a:bodyPr anchor="t"/>
          <a:lstStyle/>
          <a:p>
            <a:pPr>
              <a:defRPr>
                <a:effectLst/>
              </a:defRPr>
            </a:pPr>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422400" y="4940300"/>
            <a:ext cx="21526500" cy="3822700"/>
          </a:xfrm>
          <a:prstGeom prst="rect">
            <a:avLst/>
          </a:prstGeom>
        </p:spPr>
        <p:txBody>
          <a:bodyPr/>
          <a:lstStyle/>
          <a:p>
            <a:r>
              <a:t>Title Text</a:t>
            </a:r>
          </a:p>
        </p:txBody>
      </p:sp>
      <p:sp>
        <p:nvSpPr>
          <p:cNvPr id="31" name="Slide Number"/>
          <p:cNvSpPr txBox="1">
            <a:spLocks noGrp="1"/>
          </p:cNvSpPr>
          <p:nvPr>
            <p:ph type="sldNum" sz="quarter" idx="2"/>
          </p:nvPr>
        </p:nvSpPr>
        <p:spPr>
          <a:xfrm>
            <a:off x="11955253" y="13010554"/>
            <a:ext cx="453238" cy="461367"/>
          </a:xfrm>
          <a:prstGeom prst="rect">
            <a:avLst/>
          </a:prstGeom>
        </p:spPr>
        <p:txBody>
          <a:bodyPr anchor="t"/>
          <a:lstStyle/>
          <a:p>
            <a:pPr>
              <a:defRPr>
                <a:effectLst/>
              </a:defRPr>
            </a:pPr>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21"/>
          </p:nvPr>
        </p:nvSpPr>
        <p:spPr>
          <a:xfrm>
            <a:off x="13398500" y="596900"/>
            <a:ext cx="13030200" cy="12166600"/>
          </a:xfrm>
          <a:prstGeom prst="rect">
            <a:avLst/>
          </a:prstGeom>
          <a:ln w="25400"/>
          <a:effectLst>
            <a:outerShdw blurRad="254000" dist="127000" dir="5400000" rotWithShape="0">
              <a:srgbClr val="000000">
                <a:alpha val="70000"/>
              </a:srgbClr>
            </a:outerShdw>
          </a:effectLst>
        </p:spPr>
        <p:txBody>
          <a:bodyPr lIns="91439" tIns="45719" rIns="91439" bIns="45719" anchor="t">
            <a:noAutofit/>
          </a:bodyPr>
          <a:lstStyle/>
          <a:p>
            <a:endParaRPr/>
          </a:p>
        </p:txBody>
      </p:sp>
      <p:sp>
        <p:nvSpPr>
          <p:cNvPr id="39" name="Title Text"/>
          <p:cNvSpPr txBox="1">
            <a:spLocks noGrp="1"/>
          </p:cNvSpPr>
          <p:nvPr>
            <p:ph type="title"/>
          </p:nvPr>
        </p:nvSpPr>
        <p:spPr>
          <a:xfrm>
            <a:off x="1435100" y="584200"/>
            <a:ext cx="10769600" cy="6464300"/>
          </a:xfrm>
          <a:prstGeom prst="rect">
            <a:avLst/>
          </a:prstGeom>
        </p:spPr>
        <p:txBody>
          <a:bodyPr anchor="b"/>
          <a:lstStyle>
            <a:lvl1pPr>
              <a:defRPr sz="7200"/>
            </a:lvl1pPr>
          </a:lstStyle>
          <a:p>
            <a:r>
              <a:t>Title Text</a:t>
            </a:r>
          </a:p>
        </p:txBody>
      </p:sp>
      <p:sp>
        <p:nvSpPr>
          <p:cNvPr id="40" name="Body Level One…"/>
          <p:cNvSpPr txBox="1">
            <a:spLocks noGrp="1"/>
          </p:cNvSpPr>
          <p:nvPr>
            <p:ph type="body" sz="quarter" idx="1"/>
          </p:nvPr>
        </p:nvSpPr>
        <p:spPr>
          <a:xfrm>
            <a:off x="1435100" y="7378700"/>
            <a:ext cx="10769600" cy="5359400"/>
          </a:xfrm>
          <a:prstGeom prst="rect">
            <a:avLst/>
          </a:prstGeom>
        </p:spPr>
        <p:txBody>
          <a:bodyPr anchor="t"/>
          <a:lstStyle>
            <a:lvl1pPr marL="0" indent="0" algn="ctr">
              <a:spcBef>
                <a:spcPts val="0"/>
              </a:spcBef>
              <a:buSzTx/>
              <a:buNone/>
              <a:defRPr sz="3200">
                <a:solidFill>
                  <a:srgbClr val="FFFFFF"/>
                </a:solidFill>
              </a:defRPr>
            </a:lvl1pPr>
            <a:lvl2pPr marL="0" indent="0" algn="ctr">
              <a:spcBef>
                <a:spcPts val="0"/>
              </a:spcBef>
              <a:buSzTx/>
              <a:buNone/>
              <a:defRPr sz="3200">
                <a:solidFill>
                  <a:srgbClr val="FFFFFF"/>
                </a:solidFill>
              </a:defRPr>
            </a:lvl2pPr>
            <a:lvl3pPr marL="0" indent="0" algn="ctr">
              <a:spcBef>
                <a:spcPts val="0"/>
              </a:spcBef>
              <a:buSzTx/>
              <a:buNone/>
              <a:defRPr sz="3200">
                <a:solidFill>
                  <a:srgbClr val="FFFFFF"/>
                </a:solidFill>
              </a:defRPr>
            </a:lvl3pPr>
            <a:lvl4pPr marL="0" indent="0" algn="ctr">
              <a:spcBef>
                <a:spcPts val="0"/>
              </a:spcBef>
              <a:buSzTx/>
              <a:buNone/>
              <a:defRPr sz="3200">
                <a:solidFill>
                  <a:srgbClr val="FFFFFF"/>
                </a:solidFill>
              </a:defRPr>
            </a:lvl4pPr>
            <a:lvl5pPr marL="0" indent="0" algn="ctr">
              <a:spcBef>
                <a:spcPts val="0"/>
              </a:spcBef>
              <a:buSzTx/>
              <a:buNone/>
              <a:defRPr sz="32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xfrm>
            <a:off x="11955253" y="13010554"/>
            <a:ext cx="453238" cy="461367"/>
          </a:xfrm>
          <a:prstGeom prst="rect">
            <a:avLst/>
          </a:prstGeom>
        </p:spPr>
        <p:txBody>
          <a:bodyPr anchor="t"/>
          <a:lstStyle/>
          <a:p>
            <a:pPr>
              <a:defRPr>
                <a:effectLst/>
              </a:defRPr>
            </a:pPr>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xfrm>
            <a:off x="1435100" y="3898900"/>
            <a:ext cx="21526500" cy="80518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21"/>
          </p:nvPr>
        </p:nvSpPr>
        <p:spPr>
          <a:xfrm>
            <a:off x="13322300" y="2184400"/>
            <a:ext cx="11519605" cy="10756121"/>
          </a:xfrm>
          <a:prstGeom prst="rect">
            <a:avLst/>
          </a:prstGeom>
          <a:ln w="25400"/>
          <a:effectLst>
            <a:outerShdw blurRad="254000" dist="127000" dir="5400000" rotWithShape="0">
              <a:srgbClr val="000000">
                <a:alpha val="70000"/>
              </a:srgbClr>
            </a:outerShdw>
          </a:effectLst>
        </p:spPr>
        <p:txBody>
          <a:bodyPr lIns="91439" tIns="45719" rIns="91439" bIns="45719" anchor="t">
            <a:noAutofit/>
          </a:bodyPr>
          <a:lstStyle/>
          <a:p>
            <a:endParaRPr/>
          </a:p>
        </p:txBody>
      </p:sp>
      <p:sp>
        <p:nvSpPr>
          <p:cNvPr id="66" name="Title Text"/>
          <p:cNvSpPr txBox="1">
            <a:spLocks noGrp="1"/>
          </p:cNvSpPr>
          <p:nvPr>
            <p:ph type="title"/>
          </p:nvPr>
        </p:nvSpPr>
        <p:spPr>
          <a:xfrm>
            <a:off x="1435100" y="1003300"/>
            <a:ext cx="21526500" cy="2209800"/>
          </a:xfrm>
          <a:prstGeom prst="rect">
            <a:avLst/>
          </a:prstGeom>
        </p:spPr>
        <p:txBody>
          <a:bodyPr/>
          <a:lstStyle/>
          <a:p>
            <a:r>
              <a:t>Title Text</a:t>
            </a:r>
          </a:p>
        </p:txBody>
      </p:sp>
      <p:sp>
        <p:nvSpPr>
          <p:cNvPr id="67" name="Body Level One…"/>
          <p:cNvSpPr txBox="1">
            <a:spLocks noGrp="1"/>
          </p:cNvSpPr>
          <p:nvPr>
            <p:ph type="body" sz="half" idx="1"/>
          </p:nvPr>
        </p:nvSpPr>
        <p:spPr>
          <a:xfrm>
            <a:off x="1422400" y="3302000"/>
            <a:ext cx="10109200" cy="9398000"/>
          </a:xfrm>
          <a:prstGeom prst="rect">
            <a:avLst/>
          </a:prstGeom>
        </p:spPr>
        <p:txBody>
          <a:bodyPr/>
          <a:lstStyle>
            <a:lvl1pPr marL="457200" indent="-457200">
              <a:spcBef>
                <a:spcPts val="4500"/>
              </a:spcBef>
              <a:defRPr sz="3800"/>
            </a:lvl1pPr>
            <a:lvl2pPr marL="914400" indent="-457200">
              <a:spcBef>
                <a:spcPts val="4500"/>
              </a:spcBef>
              <a:defRPr sz="3800"/>
            </a:lvl2pPr>
            <a:lvl3pPr marL="1371600" indent="-457200">
              <a:spcBef>
                <a:spcPts val="4500"/>
              </a:spcBef>
              <a:defRPr sz="3800"/>
            </a:lvl3pPr>
            <a:lvl4pPr marL="1828800" indent="-457200">
              <a:spcBef>
                <a:spcPts val="4500"/>
              </a:spcBef>
              <a:defRPr sz="3800"/>
            </a:lvl4pPr>
            <a:lvl5pPr marL="2286000" indent="-457200">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21"/>
          </p:nvPr>
        </p:nvSpPr>
        <p:spPr>
          <a:xfrm>
            <a:off x="13868400" y="6375400"/>
            <a:ext cx="9194800" cy="6570182"/>
          </a:xfrm>
          <a:prstGeom prst="rect">
            <a:avLst/>
          </a:prstGeom>
          <a:ln w="25400"/>
          <a:effectLst>
            <a:outerShdw blurRad="254000" dist="127000" dir="5400000" rotWithShape="0">
              <a:srgbClr val="000000">
                <a:alpha val="70000"/>
              </a:srgbClr>
            </a:outerShdw>
          </a:effectLst>
        </p:spPr>
        <p:txBody>
          <a:bodyPr lIns="91439" tIns="45719" rIns="91439" bIns="45719" anchor="t">
            <a:noAutofit/>
          </a:bodyPr>
          <a:lstStyle/>
          <a:p>
            <a:endParaRPr/>
          </a:p>
        </p:txBody>
      </p:sp>
      <p:sp>
        <p:nvSpPr>
          <p:cNvPr id="84" name="Image"/>
          <p:cNvSpPr>
            <a:spLocks noGrp="1"/>
          </p:cNvSpPr>
          <p:nvPr>
            <p:ph type="pic" sz="half" idx="22"/>
          </p:nvPr>
        </p:nvSpPr>
        <p:spPr>
          <a:xfrm>
            <a:off x="13550900" y="-419100"/>
            <a:ext cx="9512300" cy="9512300"/>
          </a:xfrm>
          <a:prstGeom prst="rect">
            <a:avLst/>
          </a:prstGeom>
          <a:ln w="25400"/>
          <a:effectLst>
            <a:outerShdw blurRad="254000" dist="127000" dir="5400000" rotWithShape="0">
              <a:srgbClr val="000000">
                <a:alpha val="70000"/>
              </a:srgbClr>
            </a:outerShdw>
          </a:effectLst>
        </p:spPr>
        <p:txBody>
          <a:bodyPr lIns="91439" tIns="45719" rIns="91439" bIns="45719" anchor="t">
            <a:noAutofit/>
          </a:bodyPr>
          <a:lstStyle/>
          <a:p>
            <a:endParaRPr/>
          </a:p>
        </p:txBody>
      </p:sp>
      <p:sp>
        <p:nvSpPr>
          <p:cNvPr id="85" name="Image"/>
          <p:cNvSpPr>
            <a:spLocks noGrp="1"/>
          </p:cNvSpPr>
          <p:nvPr>
            <p:ph type="pic" idx="23"/>
          </p:nvPr>
        </p:nvSpPr>
        <p:spPr>
          <a:xfrm>
            <a:off x="1346200" y="596900"/>
            <a:ext cx="13030200" cy="12166600"/>
          </a:xfrm>
          <a:prstGeom prst="rect">
            <a:avLst/>
          </a:prstGeom>
          <a:ln w="25400"/>
          <a:effectLst>
            <a:outerShdw blurRad="254000" dist="127000" dir="5400000" rotWithShape="0">
              <a:srgbClr val="000000">
                <a:alpha val="70000"/>
              </a:srgbClr>
            </a:outerShdw>
          </a:effectLst>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p:nvPr>
        </p:nvSpPr>
        <p:spPr>
          <a:xfrm>
            <a:off x="1435100" y="1574800"/>
            <a:ext cx="21526500" cy="1056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3" name="Title Text"/>
          <p:cNvSpPr txBox="1">
            <a:spLocks noGrp="1"/>
          </p:cNvSpPr>
          <p:nvPr>
            <p:ph type="title"/>
          </p:nvPr>
        </p:nvSpPr>
        <p:spPr>
          <a:xfrm>
            <a:off x="1435100" y="330200"/>
            <a:ext cx="21526500" cy="3568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4" name="Slide Number"/>
          <p:cNvSpPr txBox="1">
            <a:spLocks noGrp="1"/>
          </p:cNvSpPr>
          <p:nvPr>
            <p:ph type="sldNum" sz="quarter" idx="2"/>
          </p:nvPr>
        </p:nvSpPr>
        <p:spPr>
          <a:xfrm>
            <a:off x="11955253" y="13047167"/>
            <a:ext cx="453238" cy="461366"/>
          </a:xfrm>
          <a:prstGeom prst="rect">
            <a:avLst/>
          </a:prstGeom>
          <a:ln w="12700">
            <a:miter lim="400000"/>
          </a:ln>
        </p:spPr>
        <p:txBody>
          <a:bodyPr wrap="none" lIns="50800" tIns="50800" rIns="50800" bIns="50800" anchor="ctr">
            <a:spAutoFit/>
          </a:bodyPr>
          <a:lstStyle>
            <a:lvl1pPr>
              <a:defRPr sz="2400">
                <a:latin typeface="+mn-lt"/>
                <a:ea typeface="+mn-ea"/>
                <a:cs typeface="+mn-cs"/>
                <a:sym typeface="Helvetica Neue"/>
              </a:defRPr>
            </a:lvl1pPr>
          </a:lstStyle>
          <a:p>
            <a:pPr>
              <a:defRPr>
                <a:effectLst/>
              </a:defRPr>
            </a:pPr>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ransition spd="med"/>
  <p:txStyles>
    <p:titleStyle>
      <a:lvl1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1pPr>
      <a:lvl2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2pPr>
      <a:lvl3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3pPr>
      <a:lvl4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4pPr>
      <a:lvl5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5pPr>
      <a:lvl6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6pPr>
      <a:lvl7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7pPr>
      <a:lvl8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8pPr>
      <a:lvl9pPr marL="0" marR="0" indent="0" algn="ctr" defTabSz="825500" rtl="0" latinLnBrk="0">
        <a:lnSpc>
          <a:spcPct val="100000"/>
        </a:lnSpc>
        <a:spcBef>
          <a:spcPts val="0"/>
        </a:spcBef>
        <a:spcAft>
          <a:spcPts val="0"/>
        </a:spcAft>
        <a:buClrTx/>
        <a:buSzTx/>
        <a:buFontTx/>
        <a:buNone/>
        <a:tabLst/>
        <a:defRPr sz="9000" b="1" i="0" u="none" strike="noStrike" cap="none" spc="0" baseline="0">
          <a:solidFill>
            <a:srgbClr val="FFFFFF"/>
          </a:solidFill>
          <a:effectLst>
            <a:outerShdw blurRad="50800" dist="25400" dir="5400000" rotWithShape="0">
              <a:srgbClr val="000000"/>
            </a:outerShdw>
          </a:effectLst>
          <a:uFillTx/>
          <a:latin typeface="+mn-lt"/>
          <a:ea typeface="+mn-ea"/>
          <a:cs typeface="+mn-cs"/>
          <a:sym typeface="Helvetica Neue"/>
        </a:defRPr>
      </a:lvl9pPr>
    </p:titleStyle>
    <p:bodyStyle>
      <a:lvl1pPr marL="546100" marR="0" indent="-546100" algn="l" defTabSz="825500" rtl="0" latinLnBrk="0">
        <a:lnSpc>
          <a:spcPct val="100000"/>
        </a:lnSpc>
        <a:spcBef>
          <a:spcPts val="5900"/>
        </a:spcBef>
        <a:spcAft>
          <a:spcPts val="0"/>
        </a:spcAft>
        <a:buClrTx/>
        <a:buSzPct val="75000"/>
        <a:buFontTx/>
        <a:buChar char="•"/>
        <a:tabLst/>
        <a:defRPr sz="4600"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1pPr>
      <a:lvl2pPr marL="1092200" marR="0" indent="-546100" algn="l" defTabSz="825500" rtl="0" latinLnBrk="0">
        <a:lnSpc>
          <a:spcPct val="100000"/>
        </a:lnSpc>
        <a:spcBef>
          <a:spcPts val="5900"/>
        </a:spcBef>
        <a:spcAft>
          <a:spcPts val="0"/>
        </a:spcAft>
        <a:buClrTx/>
        <a:buSzPct val="75000"/>
        <a:buFontTx/>
        <a:buChar char="•"/>
        <a:tabLst/>
        <a:defRPr sz="4600"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2pPr>
      <a:lvl3pPr marL="1638300" marR="0" indent="-546100" algn="l" defTabSz="825500" rtl="0" latinLnBrk="0">
        <a:lnSpc>
          <a:spcPct val="100000"/>
        </a:lnSpc>
        <a:spcBef>
          <a:spcPts val="5900"/>
        </a:spcBef>
        <a:spcAft>
          <a:spcPts val="0"/>
        </a:spcAft>
        <a:buClrTx/>
        <a:buSzPct val="75000"/>
        <a:buFontTx/>
        <a:buChar char="•"/>
        <a:tabLst/>
        <a:defRPr sz="4600"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3pPr>
      <a:lvl4pPr marL="2184400" marR="0" indent="-546100" algn="l" defTabSz="825500" rtl="0" latinLnBrk="0">
        <a:lnSpc>
          <a:spcPct val="100000"/>
        </a:lnSpc>
        <a:spcBef>
          <a:spcPts val="5900"/>
        </a:spcBef>
        <a:spcAft>
          <a:spcPts val="0"/>
        </a:spcAft>
        <a:buClrTx/>
        <a:buSzPct val="75000"/>
        <a:buFontTx/>
        <a:buChar char="•"/>
        <a:tabLst/>
        <a:defRPr sz="4600"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4pPr>
      <a:lvl5pPr marL="2730500" marR="0" indent="-546100" algn="l" defTabSz="825500" rtl="0" latinLnBrk="0">
        <a:lnSpc>
          <a:spcPct val="100000"/>
        </a:lnSpc>
        <a:spcBef>
          <a:spcPts val="5900"/>
        </a:spcBef>
        <a:spcAft>
          <a:spcPts val="0"/>
        </a:spcAft>
        <a:buClrTx/>
        <a:buSzPct val="75000"/>
        <a:buFontTx/>
        <a:buChar char="•"/>
        <a:tabLst/>
        <a:defRPr sz="4600"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5pPr>
      <a:lvl6pPr marL="3276600" marR="0" indent="-546100" algn="l" defTabSz="825500" rtl="0" latinLnBrk="0">
        <a:lnSpc>
          <a:spcPct val="100000"/>
        </a:lnSpc>
        <a:spcBef>
          <a:spcPts val="5900"/>
        </a:spcBef>
        <a:spcAft>
          <a:spcPts val="0"/>
        </a:spcAft>
        <a:buClrTx/>
        <a:buSzPct val="75000"/>
        <a:buFontTx/>
        <a:buChar char="•"/>
        <a:tabLst/>
        <a:defRPr sz="4600"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6pPr>
      <a:lvl7pPr marL="3822700" marR="0" indent="-546100" algn="l" defTabSz="825500" rtl="0" latinLnBrk="0">
        <a:lnSpc>
          <a:spcPct val="100000"/>
        </a:lnSpc>
        <a:spcBef>
          <a:spcPts val="5900"/>
        </a:spcBef>
        <a:spcAft>
          <a:spcPts val="0"/>
        </a:spcAft>
        <a:buClrTx/>
        <a:buSzPct val="75000"/>
        <a:buFontTx/>
        <a:buChar char="•"/>
        <a:tabLst/>
        <a:defRPr sz="4600"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7pPr>
      <a:lvl8pPr marL="4368800" marR="0" indent="-546100" algn="l" defTabSz="825500" rtl="0" latinLnBrk="0">
        <a:lnSpc>
          <a:spcPct val="100000"/>
        </a:lnSpc>
        <a:spcBef>
          <a:spcPts val="5900"/>
        </a:spcBef>
        <a:spcAft>
          <a:spcPts val="0"/>
        </a:spcAft>
        <a:buClrTx/>
        <a:buSzPct val="75000"/>
        <a:buFontTx/>
        <a:buChar char="•"/>
        <a:tabLst/>
        <a:defRPr sz="4600"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8pPr>
      <a:lvl9pPr marL="4914900" marR="0" indent="-546100" algn="l" defTabSz="825500" rtl="0" latinLnBrk="0">
        <a:lnSpc>
          <a:spcPct val="100000"/>
        </a:lnSpc>
        <a:spcBef>
          <a:spcPts val="5900"/>
        </a:spcBef>
        <a:spcAft>
          <a:spcPts val="0"/>
        </a:spcAft>
        <a:buClrTx/>
        <a:buSzPct val="75000"/>
        <a:buFontTx/>
        <a:buChar char="•"/>
        <a:tabLst/>
        <a:defRPr sz="4600" b="0" i="0" u="none" strike="noStrike" cap="none" spc="0" baseline="0">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2" Type="http://schemas.openxmlformats.org/officeDocument/2006/relationships/hyperlink" Target="http://colorbrewer2.org" TargetMode="Externa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3.tif"/><Relationship Id="rId2" Type="http://schemas.openxmlformats.org/officeDocument/2006/relationships/image" Target="../media/image32.tif"/><Relationship Id="rId1" Type="http://schemas.openxmlformats.org/officeDocument/2006/relationships/slideLayout" Target="../slideLayouts/slideLayout6.xml"/><Relationship Id="rId4" Type="http://schemas.openxmlformats.org/officeDocument/2006/relationships/image" Target="../media/image34.tif"/></Relationships>
</file>

<file path=ppt/slides/_rels/slide4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5.xml"/><Relationship Id="rId4" Type="http://schemas.openxmlformats.org/officeDocument/2006/relationships/image" Target="../media/image50.png"/></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2" Type="http://schemas.openxmlformats.org/officeDocument/2006/relationships/hyperlink" Target="http://blog.gretchenpeterson.com/archives/814"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Geodatabase Basics…"/>
          <p:cNvSpPr txBox="1">
            <a:spLocks noGrp="1"/>
          </p:cNvSpPr>
          <p:nvPr>
            <p:ph type="title"/>
          </p:nvPr>
        </p:nvSpPr>
        <p:spPr>
          <a:xfrm>
            <a:off x="4119562" y="4042419"/>
            <a:ext cx="16144876" cy="5631161"/>
          </a:xfrm>
          <a:prstGeom prst="rect">
            <a:avLst/>
          </a:prstGeom>
        </p:spPr>
        <p:txBody>
          <a:bodyPr>
            <a:noAutofit/>
          </a:bodyPr>
          <a:lstStyle/>
          <a:p>
            <a:r>
              <a:rPr lang="en-US" sz="14900" dirty="0"/>
              <a:t>data collection </a:t>
            </a:r>
            <a:br>
              <a:rPr lang="en-US" sz="14900" dirty="0"/>
            </a:br>
            <a:r>
              <a:rPr lang="en-US" sz="14900" dirty="0"/>
              <a:t>and </a:t>
            </a:r>
            <a:br>
              <a:rPr lang="en-US" sz="14900" dirty="0"/>
            </a:br>
            <a:r>
              <a:rPr lang="en-US" sz="14900" dirty="0"/>
              <a:t>decision making</a:t>
            </a:r>
            <a:endParaRPr sz="14900"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Feature Dataset"/>
          <p:cNvSpPr txBox="1">
            <a:spLocks noGrp="1"/>
          </p:cNvSpPr>
          <p:nvPr>
            <p:ph type="title"/>
          </p:nvPr>
        </p:nvSpPr>
        <p:spPr>
          <a:xfrm>
            <a:off x="1640681" y="321468"/>
            <a:ext cx="12530138" cy="3018235"/>
          </a:xfrm>
          <a:prstGeom prst="rect">
            <a:avLst/>
          </a:prstGeom>
        </p:spPr>
        <p:txBody>
          <a:bodyPr/>
          <a:lstStyle/>
          <a:p>
            <a:r>
              <a:rPr lang="en-US" dirty="0"/>
              <a:t>f</a:t>
            </a:r>
            <a:r>
              <a:rPr dirty="0"/>
              <a:t>eature </a:t>
            </a:r>
            <a:r>
              <a:rPr lang="en-US" dirty="0"/>
              <a:t>d</a:t>
            </a:r>
            <a:r>
              <a:rPr dirty="0"/>
              <a:t>ataset</a:t>
            </a:r>
          </a:p>
        </p:txBody>
      </p:sp>
      <p:sp>
        <p:nvSpPr>
          <p:cNvPr id="182" name="Contains spatially related features…"/>
          <p:cNvSpPr txBox="1">
            <a:spLocks noGrp="1"/>
          </p:cNvSpPr>
          <p:nvPr>
            <p:ph type="body" sz="half" idx="1"/>
          </p:nvPr>
        </p:nvSpPr>
        <p:spPr>
          <a:xfrm>
            <a:off x="3579018" y="3339703"/>
            <a:ext cx="9444038" cy="9572626"/>
          </a:xfrm>
          <a:prstGeom prst="rect">
            <a:avLst/>
          </a:prstGeom>
        </p:spPr>
        <p:txBody>
          <a:bodyPr>
            <a:normAutofit/>
          </a:bodyPr>
          <a:lstStyle/>
          <a:p>
            <a:r>
              <a:rPr lang="en-US" sz="8000" dirty="0"/>
              <a:t>c</a:t>
            </a:r>
            <a:r>
              <a:rPr sz="8000" dirty="0"/>
              <a:t>ontains spatially related features </a:t>
            </a:r>
          </a:p>
          <a:p>
            <a:r>
              <a:rPr sz="8000" dirty="0"/>
              <a:t>logical organization container</a:t>
            </a:r>
          </a:p>
        </p:txBody>
      </p:sp>
      <p:pic>
        <p:nvPicPr>
          <p:cNvPr id="184" name="image5.png" descr="image5.png"/>
          <p:cNvPicPr>
            <a:picLocks noChangeAspect="1"/>
          </p:cNvPicPr>
          <p:nvPr/>
        </p:nvPicPr>
        <p:blipFill>
          <a:blip r:embed="rId3"/>
          <a:stretch>
            <a:fillRect/>
          </a:stretch>
        </p:blipFill>
        <p:spPr>
          <a:xfrm>
            <a:off x="16082964" y="-11558"/>
            <a:ext cx="8301036" cy="13727558"/>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Feature Class"/>
          <p:cNvSpPr txBox="1">
            <a:spLocks noGrp="1"/>
          </p:cNvSpPr>
          <p:nvPr>
            <p:ph type="title"/>
          </p:nvPr>
        </p:nvSpPr>
        <p:spPr>
          <a:xfrm>
            <a:off x="651214" y="321468"/>
            <a:ext cx="11958638" cy="3018235"/>
          </a:xfrm>
          <a:prstGeom prst="rect">
            <a:avLst/>
          </a:prstGeom>
        </p:spPr>
        <p:txBody>
          <a:bodyPr/>
          <a:lstStyle>
            <a:lvl1pPr>
              <a:defRPr sz="7800"/>
            </a:lvl1pPr>
          </a:lstStyle>
          <a:p>
            <a:r>
              <a:rPr lang="en-US" dirty="0"/>
              <a:t>f</a:t>
            </a:r>
            <a:r>
              <a:rPr dirty="0"/>
              <a:t>eature </a:t>
            </a:r>
            <a:r>
              <a:rPr lang="en-US" dirty="0"/>
              <a:t>c</a:t>
            </a:r>
            <a:r>
              <a:rPr dirty="0"/>
              <a:t>lass</a:t>
            </a:r>
          </a:p>
        </p:txBody>
      </p:sp>
      <p:sp>
        <p:nvSpPr>
          <p:cNvPr id="189" name="The primary storage for spatial data…"/>
          <p:cNvSpPr txBox="1">
            <a:spLocks noGrp="1"/>
          </p:cNvSpPr>
          <p:nvPr>
            <p:ph type="body" sz="half" idx="1"/>
          </p:nvPr>
        </p:nvSpPr>
        <p:spPr>
          <a:xfrm>
            <a:off x="2667000" y="2958703"/>
            <a:ext cx="8872538" cy="9572626"/>
          </a:xfrm>
          <a:prstGeom prst="rect">
            <a:avLst/>
          </a:prstGeom>
        </p:spPr>
        <p:txBody>
          <a:bodyPr>
            <a:normAutofit/>
          </a:bodyPr>
          <a:lstStyle/>
          <a:p>
            <a:r>
              <a:rPr sz="6600" dirty="0"/>
              <a:t>primary storage for spatial data</a:t>
            </a:r>
          </a:p>
          <a:p>
            <a:r>
              <a:rPr lang="en-US" sz="6600" dirty="0"/>
              <a:t>s</a:t>
            </a:r>
            <a:r>
              <a:rPr sz="6600" dirty="0"/>
              <a:t>tandalone and part of feature dataset</a:t>
            </a:r>
          </a:p>
        </p:txBody>
      </p:sp>
      <p:pic>
        <p:nvPicPr>
          <p:cNvPr id="190" name="image6.png" descr="image6.png"/>
          <p:cNvPicPr>
            <a:picLocks noChangeAspect="1"/>
          </p:cNvPicPr>
          <p:nvPr/>
        </p:nvPicPr>
        <p:blipFill>
          <a:blip r:embed="rId3"/>
          <a:stretch>
            <a:fillRect/>
          </a:stretch>
        </p:blipFill>
        <p:spPr>
          <a:xfrm>
            <a:off x="13188613" y="0"/>
            <a:ext cx="11195388" cy="13716000"/>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Geodatabase Basics…"/>
          <p:cNvSpPr txBox="1">
            <a:spLocks noGrp="1"/>
          </p:cNvSpPr>
          <p:nvPr>
            <p:ph type="title"/>
          </p:nvPr>
        </p:nvSpPr>
        <p:spPr>
          <a:xfrm>
            <a:off x="4119562" y="4042419"/>
            <a:ext cx="16144876" cy="5631161"/>
          </a:xfrm>
          <a:prstGeom prst="rect">
            <a:avLst/>
          </a:prstGeom>
        </p:spPr>
        <p:txBody>
          <a:bodyPr>
            <a:noAutofit/>
          </a:bodyPr>
          <a:lstStyle/>
          <a:p>
            <a:r>
              <a:rPr lang="en-US" sz="17900" dirty="0"/>
              <a:t>what is a feature?</a:t>
            </a:r>
            <a:endParaRPr sz="17900" dirty="0"/>
          </a:p>
        </p:txBody>
      </p:sp>
    </p:spTree>
    <p:extLst>
      <p:ext uri="{BB962C8B-B14F-4D97-AF65-F5344CB8AC3E}">
        <p14:creationId xmlns:p14="http://schemas.microsoft.com/office/powerpoint/2010/main" val="173019237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Geodatabase Basics…"/>
          <p:cNvSpPr txBox="1">
            <a:spLocks noGrp="1"/>
          </p:cNvSpPr>
          <p:nvPr>
            <p:ph type="title"/>
          </p:nvPr>
        </p:nvSpPr>
        <p:spPr>
          <a:xfrm>
            <a:off x="4119562" y="4042419"/>
            <a:ext cx="16144876" cy="5631161"/>
          </a:xfrm>
          <a:prstGeom prst="rect">
            <a:avLst/>
          </a:prstGeom>
        </p:spPr>
        <p:txBody>
          <a:bodyPr>
            <a:noAutofit/>
          </a:bodyPr>
          <a:lstStyle/>
          <a:p>
            <a:r>
              <a:rPr lang="en-US" sz="17900" dirty="0"/>
              <a:t>where the data?</a:t>
            </a:r>
            <a:endParaRPr sz="17900" dirty="0"/>
          </a:p>
        </p:txBody>
      </p:sp>
    </p:spTree>
    <p:extLst>
      <p:ext uri="{BB962C8B-B14F-4D97-AF65-F5344CB8AC3E}">
        <p14:creationId xmlns:p14="http://schemas.microsoft.com/office/powerpoint/2010/main" val="411857179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242" name="Picture 2" descr="Types of data sources. ">
            <a:extLst>
              <a:ext uri="{FF2B5EF4-FFF2-40B4-BE49-F238E27FC236}">
                <a16:creationId xmlns:a16="http://schemas.microsoft.com/office/drawing/2014/main" id="{39E844CB-1920-6648-F2FB-8AE3F06D55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709" y="0"/>
            <a:ext cx="22122581" cy="1371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917711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11B75"/>
        </a:solidFill>
        <a:effectLst/>
      </p:bgPr>
    </p:bg>
    <p:spTree>
      <p:nvGrpSpPr>
        <p:cNvPr id="1" name=""/>
        <p:cNvGrpSpPr/>
        <p:nvPr/>
      </p:nvGrpSpPr>
      <p:grpSpPr>
        <a:xfrm>
          <a:off x="0" y="0"/>
          <a:ext cx="0" cy="0"/>
          <a:chOff x="0" y="0"/>
          <a:chExt cx="0" cy="0"/>
        </a:xfrm>
      </p:grpSpPr>
      <p:pic>
        <p:nvPicPr>
          <p:cNvPr id="12290" name="Picture 2" descr="PPT - GIS DATA AND SOURCES PowerPoint Presentation, free download -  ID:9522893">
            <a:extLst>
              <a:ext uri="{FF2B5EF4-FFF2-40B4-BE49-F238E27FC236}">
                <a16:creationId xmlns:a16="http://schemas.microsoft.com/office/drawing/2014/main" id="{D1FCAC84-9739-3DB7-2772-C847A225DC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0"/>
            <a:ext cx="18288000" cy="1371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238697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Geodatabase Basics…"/>
          <p:cNvSpPr txBox="1">
            <a:spLocks noGrp="1"/>
          </p:cNvSpPr>
          <p:nvPr>
            <p:ph type="title"/>
          </p:nvPr>
        </p:nvSpPr>
        <p:spPr>
          <a:xfrm>
            <a:off x="4119562" y="4042419"/>
            <a:ext cx="16144876" cy="5631161"/>
          </a:xfrm>
          <a:prstGeom prst="rect">
            <a:avLst/>
          </a:prstGeom>
        </p:spPr>
        <p:txBody>
          <a:bodyPr>
            <a:noAutofit/>
          </a:bodyPr>
          <a:lstStyle/>
          <a:p>
            <a:r>
              <a:rPr lang="en-US" sz="17900" dirty="0"/>
              <a:t>metadata</a:t>
            </a:r>
            <a:endParaRPr sz="17900" dirty="0"/>
          </a:p>
        </p:txBody>
      </p:sp>
      <p:sp>
        <p:nvSpPr>
          <p:cNvPr id="2" name="TextBox 1">
            <a:extLst>
              <a:ext uri="{FF2B5EF4-FFF2-40B4-BE49-F238E27FC236}">
                <a16:creationId xmlns:a16="http://schemas.microsoft.com/office/drawing/2014/main" id="{E03F2537-2C77-B391-A56A-E2091331BD6A}"/>
              </a:ext>
            </a:extLst>
          </p:cNvPr>
          <p:cNvSpPr txBox="1"/>
          <p:nvPr/>
        </p:nvSpPr>
        <p:spPr>
          <a:xfrm>
            <a:off x="8330672" y="12121595"/>
            <a:ext cx="102657" cy="9028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5200" b="0" i="0" u="none" strike="noStrike" cap="none" spc="0" normalizeH="0" baseline="0" dirty="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38610131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Geodatabase Basics…"/>
          <p:cNvSpPr txBox="1">
            <a:spLocks noGrp="1"/>
          </p:cNvSpPr>
          <p:nvPr>
            <p:ph type="title"/>
          </p:nvPr>
        </p:nvSpPr>
        <p:spPr>
          <a:xfrm>
            <a:off x="4119562" y="2668909"/>
            <a:ext cx="16144876" cy="8378181"/>
          </a:xfrm>
          <a:prstGeom prst="rect">
            <a:avLst/>
          </a:prstGeom>
        </p:spPr>
        <p:txBody>
          <a:bodyPr>
            <a:noAutofit/>
          </a:bodyPr>
          <a:lstStyle/>
          <a:p>
            <a:r>
              <a:rPr lang="en-US" sz="17900" dirty="0"/>
              <a:t>primary </a:t>
            </a:r>
            <a:br>
              <a:rPr lang="en-US" sz="17900" dirty="0"/>
            </a:br>
            <a:r>
              <a:rPr lang="en-US" sz="17900" dirty="0"/>
              <a:t>vs</a:t>
            </a:r>
            <a:br>
              <a:rPr lang="en-US" sz="17900" dirty="0"/>
            </a:br>
            <a:r>
              <a:rPr lang="en-US" sz="17900" dirty="0"/>
              <a:t> secondary</a:t>
            </a:r>
            <a:endParaRPr sz="17900" dirty="0"/>
          </a:p>
        </p:txBody>
      </p:sp>
    </p:spTree>
    <p:extLst>
      <p:ext uri="{BB962C8B-B14F-4D97-AF65-F5344CB8AC3E}">
        <p14:creationId xmlns:p14="http://schemas.microsoft.com/office/powerpoint/2010/main" val="331162483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Geodatabase Basics…"/>
          <p:cNvSpPr txBox="1">
            <a:spLocks noGrp="1"/>
          </p:cNvSpPr>
          <p:nvPr>
            <p:ph type="title"/>
          </p:nvPr>
        </p:nvSpPr>
        <p:spPr>
          <a:xfrm>
            <a:off x="4119562" y="2668909"/>
            <a:ext cx="16144876" cy="8378181"/>
          </a:xfrm>
          <a:prstGeom prst="rect">
            <a:avLst/>
          </a:prstGeom>
        </p:spPr>
        <p:txBody>
          <a:bodyPr>
            <a:noAutofit/>
          </a:bodyPr>
          <a:lstStyle/>
          <a:p>
            <a:r>
              <a:rPr lang="en-US" sz="17900" dirty="0"/>
              <a:t>field</a:t>
            </a:r>
            <a:br>
              <a:rPr lang="en-US" sz="17900" dirty="0"/>
            </a:br>
            <a:r>
              <a:rPr lang="en-US" sz="17900" dirty="0"/>
              <a:t>text</a:t>
            </a:r>
            <a:br>
              <a:rPr lang="en-US" sz="17900" dirty="0"/>
            </a:br>
            <a:r>
              <a:rPr lang="en-US" sz="17900" dirty="0"/>
              <a:t>digitizing</a:t>
            </a:r>
            <a:br>
              <a:rPr lang="en-US" sz="17900" dirty="0"/>
            </a:br>
            <a:r>
              <a:rPr lang="en-US" sz="17900" dirty="0"/>
              <a:t>scanning</a:t>
            </a:r>
            <a:endParaRPr sz="17900" dirty="0"/>
          </a:p>
        </p:txBody>
      </p:sp>
    </p:spTree>
    <p:extLst>
      <p:ext uri="{BB962C8B-B14F-4D97-AF65-F5344CB8AC3E}">
        <p14:creationId xmlns:p14="http://schemas.microsoft.com/office/powerpoint/2010/main" val="225409787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Geodatabase Basics…"/>
          <p:cNvSpPr txBox="1">
            <a:spLocks noGrp="1"/>
          </p:cNvSpPr>
          <p:nvPr>
            <p:ph type="title"/>
          </p:nvPr>
        </p:nvSpPr>
        <p:spPr>
          <a:xfrm>
            <a:off x="4119562" y="1352550"/>
            <a:ext cx="16144876" cy="11010899"/>
          </a:xfrm>
          <a:prstGeom prst="rect">
            <a:avLst/>
          </a:prstGeom>
        </p:spPr>
        <p:txBody>
          <a:bodyPr>
            <a:noAutofit/>
          </a:bodyPr>
          <a:lstStyle/>
          <a:p>
            <a:r>
              <a:rPr lang="en-US" sz="17900" dirty="0"/>
              <a:t>local</a:t>
            </a:r>
            <a:br>
              <a:rPr lang="en-US" sz="17900" dirty="0"/>
            </a:br>
            <a:r>
              <a:rPr lang="en-US" sz="17900" dirty="0"/>
              <a:t>state</a:t>
            </a:r>
            <a:br>
              <a:rPr lang="en-US" sz="17900" dirty="0"/>
            </a:br>
            <a:r>
              <a:rPr lang="en-US" sz="17900" dirty="0"/>
              <a:t>federal</a:t>
            </a:r>
            <a:br>
              <a:rPr lang="en-US" sz="17900" dirty="0"/>
            </a:br>
            <a:r>
              <a:rPr lang="en-US" sz="17900" dirty="0"/>
              <a:t>(inter)national</a:t>
            </a:r>
            <a:endParaRPr sz="17900" dirty="0"/>
          </a:p>
        </p:txBody>
      </p:sp>
    </p:spTree>
    <p:extLst>
      <p:ext uri="{BB962C8B-B14F-4D97-AF65-F5344CB8AC3E}">
        <p14:creationId xmlns:p14="http://schemas.microsoft.com/office/powerpoint/2010/main" val="35034282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Geodatabase Basics…"/>
          <p:cNvSpPr txBox="1">
            <a:spLocks noGrp="1"/>
          </p:cNvSpPr>
          <p:nvPr>
            <p:ph type="title"/>
          </p:nvPr>
        </p:nvSpPr>
        <p:spPr>
          <a:xfrm>
            <a:off x="4119562" y="4042419"/>
            <a:ext cx="16144876" cy="5631161"/>
          </a:xfrm>
          <a:prstGeom prst="rect">
            <a:avLst/>
          </a:prstGeom>
        </p:spPr>
        <p:txBody>
          <a:bodyPr>
            <a:noAutofit/>
          </a:bodyPr>
          <a:lstStyle/>
          <a:p>
            <a:r>
              <a:rPr lang="en-US" sz="14900" dirty="0"/>
              <a:t>admin</a:t>
            </a:r>
            <a:endParaRPr sz="14900" dirty="0"/>
          </a:p>
        </p:txBody>
      </p:sp>
    </p:spTree>
    <p:extLst>
      <p:ext uri="{BB962C8B-B14F-4D97-AF65-F5344CB8AC3E}">
        <p14:creationId xmlns:p14="http://schemas.microsoft.com/office/powerpoint/2010/main" val="3814038009"/>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Cartography…"/>
          <p:cNvSpPr txBox="1">
            <a:spLocks noGrp="1"/>
          </p:cNvSpPr>
          <p:nvPr>
            <p:ph type="title"/>
          </p:nvPr>
        </p:nvSpPr>
        <p:spPr>
          <a:prstGeom prst="rect">
            <a:avLst/>
          </a:prstGeom>
        </p:spPr>
        <p:txBody>
          <a:bodyPr>
            <a:noAutofit/>
          </a:bodyPr>
          <a:lstStyle/>
          <a:p>
            <a:r>
              <a:rPr lang="en-US" sz="14900" dirty="0"/>
              <a:t>types of maps</a:t>
            </a:r>
            <a:endParaRPr sz="14900" dirty="0"/>
          </a:p>
        </p:txBody>
      </p:sp>
    </p:spTree>
    <p:extLst>
      <p:ext uri="{BB962C8B-B14F-4D97-AF65-F5344CB8AC3E}">
        <p14:creationId xmlns:p14="http://schemas.microsoft.com/office/powerpoint/2010/main" val="206606232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Review - Reference Map"/>
          <p:cNvSpPr txBox="1">
            <a:spLocks noGrp="1"/>
          </p:cNvSpPr>
          <p:nvPr>
            <p:ph type="title"/>
          </p:nvPr>
        </p:nvSpPr>
        <p:spPr>
          <a:xfrm>
            <a:off x="1435100" y="1003300"/>
            <a:ext cx="10399714" cy="2209800"/>
          </a:xfrm>
          <a:prstGeom prst="rect">
            <a:avLst/>
          </a:prstGeom>
        </p:spPr>
        <p:txBody>
          <a:bodyPr>
            <a:normAutofit/>
          </a:bodyPr>
          <a:lstStyle/>
          <a:p>
            <a:r>
              <a:rPr dirty="0"/>
              <a:t>Reference Map</a:t>
            </a:r>
          </a:p>
        </p:txBody>
      </p:sp>
      <p:sp>
        <p:nvSpPr>
          <p:cNvPr id="265" name="Numerous features…"/>
          <p:cNvSpPr txBox="1">
            <a:spLocks noGrp="1"/>
          </p:cNvSpPr>
          <p:nvPr>
            <p:ph type="body" sz="half" idx="1"/>
          </p:nvPr>
        </p:nvSpPr>
        <p:spPr>
          <a:prstGeom prst="rect">
            <a:avLst/>
          </a:prstGeom>
        </p:spPr>
        <p:txBody>
          <a:bodyPr>
            <a:noAutofit/>
          </a:bodyPr>
          <a:lstStyle/>
          <a:p>
            <a:pPr marL="0" indent="0">
              <a:buNone/>
            </a:pPr>
            <a:r>
              <a:rPr sz="7200" dirty="0"/>
              <a:t>No specific</a:t>
            </a:r>
            <a:r>
              <a:rPr lang="en-US" sz="7200" dirty="0"/>
              <a:t> info</a:t>
            </a:r>
            <a:endParaRPr sz="7200" dirty="0"/>
          </a:p>
          <a:p>
            <a:pPr marL="0" indent="0">
              <a:buNone/>
            </a:pPr>
            <a:r>
              <a:rPr sz="7200" dirty="0"/>
              <a:t>base map </a:t>
            </a:r>
            <a:r>
              <a:rPr lang="en-US" sz="7200" dirty="0"/>
              <a:t>oriented</a:t>
            </a:r>
          </a:p>
          <a:p>
            <a:pPr marL="0" indent="0">
              <a:buNone/>
            </a:pPr>
            <a:endParaRPr sz="7200" dirty="0"/>
          </a:p>
        </p:txBody>
      </p:sp>
      <p:pic>
        <p:nvPicPr>
          <p:cNvPr id="266" name="image20.png" descr="image20.png"/>
          <p:cNvPicPr>
            <a:picLocks noChangeAspect="1"/>
          </p:cNvPicPr>
          <p:nvPr/>
        </p:nvPicPr>
        <p:blipFill>
          <a:blip r:embed="rId2"/>
          <a:srcRect l="28751" t="850" r="28854" b="3740"/>
          <a:stretch>
            <a:fillRect/>
          </a:stretch>
        </p:blipFill>
        <p:spPr>
          <a:xfrm>
            <a:off x="14274800" y="-109414"/>
            <a:ext cx="10109200" cy="13934828"/>
          </a:xfrm>
          <a:prstGeom prst="rect">
            <a:avLst/>
          </a:prstGeom>
          <a:ln w="12700">
            <a:miter lim="400000"/>
          </a:ln>
        </p:spPr>
      </p:pic>
    </p:spTree>
    <p:extLst>
      <p:ext uri="{BB962C8B-B14F-4D97-AF65-F5344CB8AC3E}">
        <p14:creationId xmlns:p14="http://schemas.microsoft.com/office/powerpoint/2010/main" val="2312915933"/>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olitical Map">
            <a:extLst>
              <a:ext uri="{FF2B5EF4-FFF2-40B4-BE49-F238E27FC236}">
                <a16:creationId xmlns:a16="http://schemas.microsoft.com/office/drawing/2014/main" id="{3B3E8542-DEA1-68D9-3A4F-C3EEF245C1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24384000" cy="15576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525849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098" name="Picture 2" descr="Road Map">
            <a:extLst>
              <a:ext uri="{FF2B5EF4-FFF2-40B4-BE49-F238E27FC236}">
                <a16:creationId xmlns:a16="http://schemas.microsoft.com/office/drawing/2014/main" id="{3AF36620-7719-CBFF-C1BE-9BAA72D967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920" y="0"/>
            <a:ext cx="19552595" cy="1371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87291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Review - Thematic Map"/>
          <p:cNvSpPr txBox="1">
            <a:spLocks noGrp="1"/>
          </p:cNvSpPr>
          <p:nvPr>
            <p:ph type="title"/>
          </p:nvPr>
        </p:nvSpPr>
        <p:spPr>
          <a:xfrm>
            <a:off x="1130300" y="1079500"/>
            <a:ext cx="9461500" cy="2209800"/>
          </a:xfrm>
          <a:prstGeom prst="rect">
            <a:avLst/>
          </a:prstGeom>
        </p:spPr>
        <p:txBody>
          <a:bodyPr/>
          <a:lstStyle/>
          <a:p>
            <a:r>
              <a:rPr lang="en-US" dirty="0"/>
              <a:t>t</a:t>
            </a:r>
            <a:r>
              <a:rPr dirty="0"/>
              <a:t>hematic </a:t>
            </a:r>
            <a:r>
              <a:rPr lang="en-US" dirty="0"/>
              <a:t>m</a:t>
            </a:r>
            <a:r>
              <a:rPr dirty="0"/>
              <a:t>ap</a:t>
            </a:r>
          </a:p>
        </p:txBody>
      </p:sp>
      <p:sp>
        <p:nvSpPr>
          <p:cNvPr id="269" name="Distributions of a single attribute…"/>
          <p:cNvSpPr txBox="1">
            <a:spLocks noGrp="1"/>
          </p:cNvSpPr>
          <p:nvPr>
            <p:ph type="body" sz="half" idx="1"/>
          </p:nvPr>
        </p:nvSpPr>
        <p:spPr>
          <a:xfrm>
            <a:off x="1422400" y="3302000"/>
            <a:ext cx="9817100" cy="8193640"/>
          </a:xfrm>
          <a:prstGeom prst="rect">
            <a:avLst/>
          </a:prstGeom>
        </p:spPr>
        <p:txBody>
          <a:bodyPr>
            <a:normAutofit/>
          </a:bodyPr>
          <a:lstStyle/>
          <a:p>
            <a:pPr marL="0" indent="0">
              <a:buNone/>
            </a:pPr>
            <a:r>
              <a:rPr sz="7200" dirty="0"/>
              <a:t>Distributions of a single attribute</a:t>
            </a:r>
          </a:p>
          <a:p>
            <a:pPr marL="0" indent="0">
              <a:buNone/>
            </a:pPr>
            <a:r>
              <a:rPr sz="7200" dirty="0"/>
              <a:t>Relationships among several attributes</a:t>
            </a:r>
          </a:p>
        </p:txBody>
      </p:sp>
      <p:sp>
        <p:nvSpPr>
          <p:cNvPr id="270" name="http://www.prisonpolicy.org/images/juvenile_dp_laws_us.jpg"/>
          <p:cNvSpPr txBox="1"/>
          <p:nvPr/>
        </p:nvSpPr>
        <p:spPr>
          <a:xfrm>
            <a:off x="11999836" y="11495640"/>
            <a:ext cx="8671078" cy="5023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2400"/>
            </a:lvl1pPr>
          </a:lstStyle>
          <a:p>
            <a:r>
              <a:t>http://www.prisonpolicy.org/images/juvenile_dp_laws_us.jpg</a:t>
            </a:r>
          </a:p>
        </p:txBody>
      </p:sp>
      <p:pic>
        <p:nvPicPr>
          <p:cNvPr id="271" name="image21.png" descr="image21.png"/>
          <p:cNvPicPr>
            <a:picLocks noChangeAspect="1"/>
          </p:cNvPicPr>
          <p:nvPr/>
        </p:nvPicPr>
        <p:blipFill>
          <a:blip r:embed="rId2"/>
          <a:stretch>
            <a:fillRect/>
          </a:stretch>
        </p:blipFill>
        <p:spPr>
          <a:xfrm>
            <a:off x="11524308" y="2097640"/>
            <a:ext cx="12859692" cy="9398000"/>
          </a:xfrm>
          <a:prstGeom prst="rect">
            <a:avLst/>
          </a:prstGeom>
          <a:ln w="12700">
            <a:miter lim="400000"/>
          </a:ln>
        </p:spPr>
      </p:pic>
    </p:spTree>
    <p:extLst>
      <p:ext uri="{BB962C8B-B14F-4D97-AF65-F5344CB8AC3E}">
        <p14:creationId xmlns:p14="http://schemas.microsoft.com/office/powerpoint/2010/main" val="61393030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50" name="Picture 2" descr="Weather Map">
            <a:extLst>
              <a:ext uri="{FF2B5EF4-FFF2-40B4-BE49-F238E27FC236}">
                <a16:creationId xmlns:a16="http://schemas.microsoft.com/office/drawing/2014/main" id="{7F9DFF49-C4C2-139C-8C6E-7AC00F090B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1432" y="109864"/>
            <a:ext cx="17661136" cy="13496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0288456"/>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146" name="Picture 2" descr="Choropleth Map">
            <a:extLst>
              <a:ext uri="{FF2B5EF4-FFF2-40B4-BE49-F238E27FC236}">
                <a16:creationId xmlns:a16="http://schemas.microsoft.com/office/drawing/2014/main" id="{1166ABDF-0E13-7814-CB2F-E9E8286E65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8889" y="716791"/>
            <a:ext cx="21886222" cy="12282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965843"/>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Geodatabase Basics…"/>
          <p:cNvSpPr txBox="1">
            <a:spLocks noGrp="1"/>
          </p:cNvSpPr>
          <p:nvPr>
            <p:ph type="title"/>
          </p:nvPr>
        </p:nvSpPr>
        <p:spPr>
          <a:xfrm>
            <a:off x="4119562" y="4042419"/>
            <a:ext cx="16144876" cy="5631161"/>
          </a:xfrm>
          <a:prstGeom prst="rect">
            <a:avLst/>
          </a:prstGeom>
        </p:spPr>
        <p:txBody>
          <a:bodyPr>
            <a:noAutofit/>
          </a:bodyPr>
          <a:lstStyle/>
          <a:p>
            <a:r>
              <a:rPr lang="en-US" sz="14900" dirty="0"/>
              <a:t>bye!</a:t>
            </a:r>
            <a:endParaRPr sz="14900" dirty="0"/>
          </a:p>
        </p:txBody>
      </p:sp>
    </p:spTree>
    <p:extLst>
      <p:ext uri="{BB962C8B-B14F-4D97-AF65-F5344CB8AC3E}">
        <p14:creationId xmlns:p14="http://schemas.microsoft.com/office/powerpoint/2010/main" val="2747039076"/>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Geodatabase Basics…"/>
          <p:cNvSpPr txBox="1">
            <a:spLocks noGrp="1"/>
          </p:cNvSpPr>
          <p:nvPr>
            <p:ph type="title"/>
          </p:nvPr>
        </p:nvSpPr>
        <p:spPr>
          <a:xfrm>
            <a:off x="4119562" y="4042419"/>
            <a:ext cx="16144876" cy="5631161"/>
          </a:xfrm>
          <a:prstGeom prst="rect">
            <a:avLst/>
          </a:prstGeom>
        </p:spPr>
        <p:txBody>
          <a:bodyPr>
            <a:noAutofit/>
          </a:bodyPr>
          <a:lstStyle/>
          <a:p>
            <a:r>
              <a:rPr lang="en-US" sz="14900" dirty="0"/>
              <a:t>Thunor’s </a:t>
            </a:r>
            <a:r>
              <a:rPr lang="en-US" sz="14900" dirty="0" err="1"/>
              <a:t>dæg</a:t>
            </a:r>
            <a:endParaRPr sz="14900" dirty="0"/>
          </a:p>
        </p:txBody>
      </p:sp>
    </p:spTree>
    <p:extLst>
      <p:ext uri="{BB962C8B-B14F-4D97-AF65-F5344CB8AC3E}">
        <p14:creationId xmlns:p14="http://schemas.microsoft.com/office/powerpoint/2010/main" val="366590902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8BE2B1"/>
        </a:solidFill>
        <a:effectLst/>
      </p:bgPr>
    </p:bg>
    <p:spTree>
      <p:nvGrpSpPr>
        <p:cNvPr id="1" name=""/>
        <p:cNvGrpSpPr/>
        <p:nvPr/>
      </p:nvGrpSpPr>
      <p:grpSpPr>
        <a:xfrm>
          <a:off x="0" y="0"/>
          <a:ext cx="0" cy="0"/>
          <a:chOff x="0" y="0"/>
          <a:chExt cx="0" cy="0"/>
        </a:xfrm>
      </p:grpSpPr>
      <p:pic>
        <p:nvPicPr>
          <p:cNvPr id="7170" name="Picture 2" descr="Law of Similarity (Gestalt Theory): Examples &amp; Definition (2023)">
            <a:extLst>
              <a:ext uri="{FF2B5EF4-FFF2-40B4-BE49-F238E27FC236}">
                <a16:creationId xmlns:a16="http://schemas.microsoft.com/office/drawing/2014/main" id="{175D24F6-0C00-865E-F97E-193DA5D9F0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840"/>
          <a:stretch/>
        </p:blipFill>
        <p:spPr bwMode="auto">
          <a:xfrm>
            <a:off x="1524000" y="-457200"/>
            <a:ext cx="21517854" cy="14173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40375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Geodatabase Basics…"/>
          <p:cNvSpPr txBox="1">
            <a:spLocks noGrp="1"/>
          </p:cNvSpPr>
          <p:nvPr>
            <p:ph type="title"/>
          </p:nvPr>
        </p:nvSpPr>
        <p:spPr>
          <a:xfrm>
            <a:off x="4119562" y="4042419"/>
            <a:ext cx="16144876" cy="5631161"/>
          </a:xfrm>
          <a:prstGeom prst="rect">
            <a:avLst/>
          </a:prstGeom>
        </p:spPr>
        <p:txBody>
          <a:bodyPr>
            <a:noAutofit/>
          </a:bodyPr>
          <a:lstStyle/>
          <a:p>
            <a:r>
              <a:rPr lang="en-US" sz="14900" dirty="0" err="1"/>
              <a:t>Tīw’s</a:t>
            </a:r>
            <a:r>
              <a:rPr lang="en-US" sz="14900" dirty="0"/>
              <a:t> Day</a:t>
            </a:r>
            <a:endParaRPr sz="14900" dirty="0"/>
          </a:p>
        </p:txBody>
      </p:sp>
    </p:spTree>
    <p:extLst>
      <p:ext uri="{BB962C8B-B14F-4D97-AF65-F5344CB8AC3E}">
        <p14:creationId xmlns:p14="http://schemas.microsoft.com/office/powerpoint/2010/main" val="3321631236"/>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218" name="Picture 2" descr="Gestalt Principles in UX Design. Gestalt Theory is the theory of visual… |  by Nadia Ahmadi | UX Planet">
            <a:extLst>
              <a:ext uri="{FF2B5EF4-FFF2-40B4-BE49-F238E27FC236}">
                <a16:creationId xmlns:a16="http://schemas.microsoft.com/office/drawing/2014/main" id="{74D06349-6040-80F0-F947-43FF665B88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9100"/>
            <a:ext cx="24389773" cy="1287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37328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Basics of Map Design"/>
          <p:cNvSpPr txBox="1">
            <a:spLocks noGrp="1"/>
          </p:cNvSpPr>
          <p:nvPr>
            <p:ph type="title"/>
          </p:nvPr>
        </p:nvSpPr>
        <p:spPr>
          <a:prstGeom prst="rect">
            <a:avLst/>
          </a:prstGeom>
        </p:spPr>
        <p:txBody>
          <a:bodyPr/>
          <a:lstStyle/>
          <a:p>
            <a:r>
              <a:t>Basics of Map Design</a:t>
            </a:r>
          </a:p>
        </p:txBody>
      </p:sp>
      <p:sp>
        <p:nvSpPr>
          <p:cNvPr id="274" name="Graphic Elements…"/>
          <p:cNvSpPr txBox="1">
            <a:spLocks noGrp="1"/>
          </p:cNvSpPr>
          <p:nvPr>
            <p:ph type="body" idx="1"/>
          </p:nvPr>
        </p:nvSpPr>
        <p:spPr>
          <a:xfrm>
            <a:off x="4686300" y="3898900"/>
            <a:ext cx="10160000" cy="8051800"/>
          </a:xfrm>
          <a:prstGeom prst="rect">
            <a:avLst/>
          </a:prstGeom>
        </p:spPr>
        <p:txBody>
          <a:bodyPr>
            <a:normAutofit/>
          </a:bodyPr>
          <a:lstStyle/>
          <a:p>
            <a:pPr marL="559928" indent="-559928">
              <a:defRPr sz="6200"/>
            </a:pPr>
            <a:r>
              <a:rPr sz="8800" dirty="0"/>
              <a:t>Graphic Elements</a:t>
            </a:r>
          </a:p>
          <a:p>
            <a:pPr marL="559928" indent="-559928">
              <a:defRPr sz="6200"/>
            </a:pPr>
            <a:r>
              <a:rPr sz="8800" dirty="0"/>
              <a:t>Figure/Ground</a:t>
            </a:r>
          </a:p>
          <a:p>
            <a:pPr marL="559928" indent="-559928">
              <a:defRPr sz="6200"/>
            </a:pPr>
            <a:r>
              <a:rPr sz="8800" dirty="0"/>
              <a:t>Visual Variables</a:t>
            </a:r>
          </a:p>
        </p:txBody>
      </p:sp>
    </p:spTree>
    <p:extLst>
      <p:ext uri="{BB962C8B-B14F-4D97-AF65-F5344CB8AC3E}">
        <p14:creationId xmlns:p14="http://schemas.microsoft.com/office/powerpoint/2010/main" val="2246501908"/>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Graphic Elements"/>
          <p:cNvSpPr txBox="1">
            <a:spLocks noGrp="1"/>
          </p:cNvSpPr>
          <p:nvPr>
            <p:ph type="title"/>
          </p:nvPr>
        </p:nvSpPr>
        <p:spPr>
          <a:prstGeom prst="rect">
            <a:avLst/>
          </a:prstGeom>
        </p:spPr>
        <p:txBody>
          <a:bodyPr/>
          <a:lstStyle/>
          <a:p>
            <a:r>
              <a:t>Graphic Elements</a:t>
            </a:r>
          </a:p>
        </p:txBody>
      </p:sp>
      <p:sp>
        <p:nvSpPr>
          <p:cNvPr id="277" name="Point…"/>
          <p:cNvSpPr txBox="1">
            <a:spLocks noGrp="1"/>
          </p:cNvSpPr>
          <p:nvPr>
            <p:ph type="body" idx="1"/>
          </p:nvPr>
        </p:nvSpPr>
        <p:spPr>
          <a:prstGeom prst="rect">
            <a:avLst/>
          </a:prstGeom>
        </p:spPr>
        <p:txBody>
          <a:bodyPr/>
          <a:lstStyle/>
          <a:p>
            <a:r>
              <a:t>Point</a:t>
            </a:r>
          </a:p>
          <a:p>
            <a:r>
              <a:t>Line</a:t>
            </a:r>
          </a:p>
          <a:p>
            <a:r>
              <a:t>Area</a:t>
            </a:r>
          </a:p>
        </p:txBody>
      </p:sp>
      <p:sp>
        <p:nvSpPr>
          <p:cNvPr id="278" name="Line"/>
          <p:cNvSpPr/>
          <p:nvPr/>
        </p:nvSpPr>
        <p:spPr>
          <a:xfrm>
            <a:off x="9563100" y="4019550"/>
            <a:ext cx="8820150" cy="8210550"/>
          </a:xfrm>
          <a:custGeom>
            <a:avLst/>
            <a:gdLst/>
            <a:ahLst/>
            <a:cxnLst>
              <a:cxn ang="0">
                <a:pos x="wd2" y="hd2"/>
              </a:cxn>
              <a:cxn ang="5400000">
                <a:pos x="wd2" y="hd2"/>
              </a:cxn>
              <a:cxn ang="10800000">
                <a:pos x="wd2" y="hd2"/>
              </a:cxn>
              <a:cxn ang="16200000">
                <a:pos x="wd2" y="hd2"/>
              </a:cxn>
            </a:cxnLst>
            <a:rect l="0" t="0" r="r" b="b"/>
            <a:pathLst>
              <a:path w="21523" h="21600" extrusionOk="0">
                <a:moveTo>
                  <a:pt x="0" y="21600"/>
                </a:moveTo>
                <a:cubicBezTo>
                  <a:pt x="31" y="21040"/>
                  <a:pt x="-77" y="20397"/>
                  <a:pt x="419" y="20046"/>
                </a:cubicBezTo>
                <a:cubicBezTo>
                  <a:pt x="667" y="19871"/>
                  <a:pt x="907" y="19712"/>
                  <a:pt x="1163" y="19545"/>
                </a:cubicBezTo>
                <a:cubicBezTo>
                  <a:pt x="1256" y="19487"/>
                  <a:pt x="1442" y="19345"/>
                  <a:pt x="1442" y="19345"/>
                </a:cubicBezTo>
                <a:cubicBezTo>
                  <a:pt x="1744" y="18852"/>
                  <a:pt x="2325" y="18693"/>
                  <a:pt x="2790" y="18443"/>
                </a:cubicBezTo>
                <a:cubicBezTo>
                  <a:pt x="3750" y="17925"/>
                  <a:pt x="4486" y="17816"/>
                  <a:pt x="5579" y="17741"/>
                </a:cubicBezTo>
                <a:cubicBezTo>
                  <a:pt x="5881" y="17649"/>
                  <a:pt x="6167" y="17524"/>
                  <a:pt x="6462" y="17440"/>
                </a:cubicBezTo>
                <a:cubicBezTo>
                  <a:pt x="7314" y="16831"/>
                  <a:pt x="8143" y="16037"/>
                  <a:pt x="8740" y="15135"/>
                </a:cubicBezTo>
                <a:cubicBezTo>
                  <a:pt x="8864" y="14951"/>
                  <a:pt x="8887" y="14768"/>
                  <a:pt x="9019" y="14584"/>
                </a:cubicBezTo>
                <a:cubicBezTo>
                  <a:pt x="9088" y="14200"/>
                  <a:pt x="9274" y="13865"/>
                  <a:pt x="9344" y="13481"/>
                </a:cubicBezTo>
                <a:cubicBezTo>
                  <a:pt x="9406" y="12370"/>
                  <a:pt x="9290" y="11594"/>
                  <a:pt x="9855" y="10675"/>
                </a:cubicBezTo>
                <a:cubicBezTo>
                  <a:pt x="9925" y="10382"/>
                  <a:pt x="10049" y="9906"/>
                  <a:pt x="10227" y="9672"/>
                </a:cubicBezTo>
                <a:cubicBezTo>
                  <a:pt x="10351" y="9514"/>
                  <a:pt x="10522" y="9430"/>
                  <a:pt x="10646" y="9271"/>
                </a:cubicBezTo>
                <a:cubicBezTo>
                  <a:pt x="10831" y="9029"/>
                  <a:pt x="11048" y="8770"/>
                  <a:pt x="11343" y="8670"/>
                </a:cubicBezTo>
                <a:cubicBezTo>
                  <a:pt x="11707" y="8553"/>
                  <a:pt x="12133" y="8536"/>
                  <a:pt x="12505" y="8520"/>
                </a:cubicBezTo>
                <a:cubicBezTo>
                  <a:pt x="13249" y="8478"/>
                  <a:pt x="13992" y="8461"/>
                  <a:pt x="14736" y="8419"/>
                </a:cubicBezTo>
                <a:cubicBezTo>
                  <a:pt x="15379" y="8244"/>
                  <a:pt x="15821" y="7701"/>
                  <a:pt x="16270" y="7217"/>
                </a:cubicBezTo>
                <a:cubicBezTo>
                  <a:pt x="16503" y="6966"/>
                  <a:pt x="16820" y="6690"/>
                  <a:pt x="16967" y="6365"/>
                </a:cubicBezTo>
                <a:cubicBezTo>
                  <a:pt x="17107" y="6072"/>
                  <a:pt x="17293" y="5805"/>
                  <a:pt x="17432" y="5513"/>
                </a:cubicBezTo>
                <a:cubicBezTo>
                  <a:pt x="17603" y="5145"/>
                  <a:pt x="17781" y="4753"/>
                  <a:pt x="17990" y="4410"/>
                </a:cubicBezTo>
                <a:cubicBezTo>
                  <a:pt x="18060" y="4110"/>
                  <a:pt x="18013" y="4277"/>
                  <a:pt x="18130" y="3909"/>
                </a:cubicBezTo>
                <a:cubicBezTo>
                  <a:pt x="18168" y="3784"/>
                  <a:pt x="18331" y="3759"/>
                  <a:pt x="18409" y="3658"/>
                </a:cubicBezTo>
                <a:cubicBezTo>
                  <a:pt x="18517" y="3516"/>
                  <a:pt x="18532" y="3349"/>
                  <a:pt x="18641" y="3207"/>
                </a:cubicBezTo>
                <a:cubicBezTo>
                  <a:pt x="18780" y="3024"/>
                  <a:pt x="18974" y="2940"/>
                  <a:pt x="19152" y="2806"/>
                </a:cubicBezTo>
                <a:cubicBezTo>
                  <a:pt x="19454" y="2573"/>
                  <a:pt x="19764" y="2247"/>
                  <a:pt x="20035" y="1955"/>
                </a:cubicBezTo>
                <a:cubicBezTo>
                  <a:pt x="20121" y="1687"/>
                  <a:pt x="20183" y="1420"/>
                  <a:pt x="20268" y="1153"/>
                </a:cubicBezTo>
                <a:cubicBezTo>
                  <a:pt x="20307" y="1019"/>
                  <a:pt x="20477" y="969"/>
                  <a:pt x="20547" y="852"/>
                </a:cubicBezTo>
                <a:cubicBezTo>
                  <a:pt x="20725" y="568"/>
                  <a:pt x="20942" y="409"/>
                  <a:pt x="21244" y="301"/>
                </a:cubicBezTo>
                <a:cubicBezTo>
                  <a:pt x="21329" y="159"/>
                  <a:pt x="21415" y="117"/>
                  <a:pt x="21523" y="0"/>
                </a:cubicBezTo>
              </a:path>
            </a:pathLst>
          </a:custGeom>
          <a:ln w="50800">
            <a:solidFill>
              <a:srgbClr val="0066FF"/>
            </a:solidFill>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279" name="Circle"/>
          <p:cNvSpPr/>
          <p:nvPr/>
        </p:nvSpPr>
        <p:spPr>
          <a:xfrm>
            <a:off x="12153900" y="8705850"/>
            <a:ext cx="495300" cy="495300"/>
          </a:xfrm>
          <a:prstGeom prst="ellipse">
            <a:avLst/>
          </a:prstGeom>
          <a:solidFill>
            <a:srgbClr val="CC00FF"/>
          </a:solidFill>
          <a:ln w="12700">
            <a:miter lim="400000"/>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CC00FF"/>
                </a:solidFill>
                <a:effectLst>
                  <a:outerShdw blurRad="38100" dist="12700" dir="5400000" rotWithShape="0">
                    <a:srgbClr val="000000">
                      <a:alpha val="80000"/>
                    </a:srgbClr>
                  </a:outerShdw>
                </a:effectLst>
              </a:defRPr>
            </a:pPr>
            <a:endParaRPr/>
          </a:p>
        </p:txBody>
      </p:sp>
      <p:sp>
        <p:nvSpPr>
          <p:cNvPr id="280" name="Rectangle"/>
          <p:cNvSpPr/>
          <p:nvPr/>
        </p:nvSpPr>
        <p:spPr>
          <a:xfrm>
            <a:off x="13754100" y="4648200"/>
            <a:ext cx="2152650" cy="1962150"/>
          </a:xfrm>
          <a:prstGeom prst="rect">
            <a:avLst/>
          </a:prstGeom>
          <a:solidFill>
            <a:srgbClr val="00CC99"/>
          </a:solidFill>
          <a:ln w="12700">
            <a:miter lim="400000"/>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281" name="Line"/>
          <p:cNvSpPr/>
          <p:nvPr/>
        </p:nvSpPr>
        <p:spPr>
          <a:xfrm flipV="1">
            <a:off x="12744450" y="3295650"/>
            <a:ext cx="0" cy="6553200"/>
          </a:xfrm>
          <a:prstGeom prst="line">
            <a:avLst/>
          </a:prstGeom>
          <a:ln w="50800">
            <a:solidFill>
              <a:srgbClr val="000000"/>
            </a:solidFill>
          </a:ln>
        </p:spPr>
        <p:txBody>
          <a:bodyPr lIns="71437" tIns="71437" rIns="71437" bIns="71437" anchor="ctr"/>
          <a:lstStyle/>
          <a:p>
            <a:pPr algn="l" defTabSz="642937">
              <a:defRPr sz="2200">
                <a:solidFill>
                  <a:srgbClr val="000000"/>
                </a:solidFill>
                <a:effectLst/>
                <a:latin typeface="Helvetica"/>
                <a:ea typeface="Helvetica"/>
                <a:cs typeface="Helvetica"/>
                <a:sym typeface="Helvetica"/>
              </a:defRPr>
            </a:pPr>
            <a:endParaRPr/>
          </a:p>
        </p:txBody>
      </p:sp>
      <p:sp>
        <p:nvSpPr>
          <p:cNvPr id="282" name="Line"/>
          <p:cNvSpPr/>
          <p:nvPr/>
        </p:nvSpPr>
        <p:spPr>
          <a:xfrm flipH="1" flipV="1">
            <a:off x="9448799" y="4476749"/>
            <a:ext cx="9182102" cy="2"/>
          </a:xfrm>
          <a:prstGeom prst="line">
            <a:avLst/>
          </a:prstGeom>
          <a:ln w="50800">
            <a:solidFill>
              <a:srgbClr val="000000"/>
            </a:solidFill>
          </a:ln>
        </p:spPr>
        <p:txBody>
          <a:bodyPr lIns="71437" tIns="71437" rIns="71437" bIns="71437" anchor="ctr"/>
          <a:lstStyle/>
          <a:p>
            <a:pPr algn="l" defTabSz="642937">
              <a:defRPr sz="2200">
                <a:solidFill>
                  <a:srgbClr val="000000"/>
                </a:solidFill>
                <a:effectLst/>
                <a:latin typeface="Helvetica"/>
                <a:ea typeface="Helvetica"/>
                <a:cs typeface="Helvetica"/>
                <a:sym typeface="Helvetica"/>
              </a:defRPr>
            </a:pPr>
            <a:endParaRPr/>
          </a:p>
        </p:txBody>
      </p:sp>
      <p:sp>
        <p:nvSpPr>
          <p:cNvPr id="283" name="Park"/>
          <p:cNvSpPr txBox="1"/>
          <p:nvPr/>
        </p:nvSpPr>
        <p:spPr>
          <a:xfrm>
            <a:off x="13982700" y="4863160"/>
            <a:ext cx="1752601" cy="7130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spcBef>
                <a:spcPts val="1600"/>
              </a:spcBef>
              <a:defRPr sz="3800"/>
            </a:lvl1pPr>
          </a:lstStyle>
          <a:p>
            <a:r>
              <a:t>Park</a:t>
            </a:r>
          </a:p>
        </p:txBody>
      </p:sp>
      <p:sp>
        <p:nvSpPr>
          <p:cNvPr id="284" name="First St."/>
          <p:cNvSpPr txBox="1"/>
          <p:nvPr/>
        </p:nvSpPr>
        <p:spPr>
          <a:xfrm>
            <a:off x="13315950" y="3282009"/>
            <a:ext cx="2971801" cy="7130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spcBef>
                <a:spcPts val="1600"/>
              </a:spcBef>
              <a:defRPr sz="3800"/>
            </a:lvl1pPr>
          </a:lstStyle>
          <a:p>
            <a:r>
              <a:t>First St.</a:t>
            </a:r>
          </a:p>
        </p:txBody>
      </p:sp>
      <p:sp>
        <p:nvSpPr>
          <p:cNvPr id="285" name="Home St."/>
          <p:cNvSpPr txBox="1"/>
          <p:nvPr/>
        </p:nvSpPr>
        <p:spPr>
          <a:xfrm rot="16200000">
            <a:off x="10404477" y="6002985"/>
            <a:ext cx="2971801" cy="7130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spcBef>
                <a:spcPts val="1600"/>
              </a:spcBef>
              <a:defRPr sz="3800"/>
            </a:lvl1pPr>
          </a:lstStyle>
          <a:p>
            <a:r>
              <a:t>Home St.</a:t>
            </a:r>
          </a:p>
        </p:txBody>
      </p:sp>
      <p:sp>
        <p:nvSpPr>
          <p:cNvPr id="286" name="River"/>
          <p:cNvSpPr txBox="1"/>
          <p:nvPr/>
        </p:nvSpPr>
        <p:spPr>
          <a:xfrm rot="19920476">
            <a:off x="14310777" y="6719339"/>
            <a:ext cx="2971801" cy="7130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spcBef>
                <a:spcPts val="1600"/>
              </a:spcBef>
              <a:defRPr sz="3800"/>
            </a:lvl1pPr>
          </a:lstStyle>
          <a:p>
            <a:r>
              <a:t>River</a:t>
            </a:r>
          </a:p>
        </p:txBody>
      </p:sp>
      <p:sp>
        <p:nvSpPr>
          <p:cNvPr id="287" name="My house"/>
          <p:cNvSpPr txBox="1"/>
          <p:nvPr/>
        </p:nvSpPr>
        <p:spPr>
          <a:xfrm>
            <a:off x="10534650" y="8911882"/>
            <a:ext cx="1981200" cy="5023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spcBef>
                <a:spcPts val="1100"/>
              </a:spcBef>
              <a:defRPr sz="2400"/>
            </a:lvl1pPr>
          </a:lstStyle>
          <a:p>
            <a:r>
              <a:t>My house</a:t>
            </a:r>
          </a:p>
        </p:txBody>
      </p:sp>
    </p:spTree>
    <p:extLst>
      <p:ext uri="{BB962C8B-B14F-4D97-AF65-F5344CB8AC3E}">
        <p14:creationId xmlns:p14="http://schemas.microsoft.com/office/powerpoint/2010/main" val="120283459"/>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Figure/Ground"/>
          <p:cNvSpPr txBox="1">
            <a:spLocks noGrp="1"/>
          </p:cNvSpPr>
          <p:nvPr>
            <p:ph type="title"/>
          </p:nvPr>
        </p:nvSpPr>
        <p:spPr>
          <a:prstGeom prst="rect">
            <a:avLst/>
          </a:prstGeom>
        </p:spPr>
        <p:txBody>
          <a:bodyPr/>
          <a:lstStyle/>
          <a:p>
            <a:r>
              <a:t>Figure/Ground</a:t>
            </a:r>
          </a:p>
        </p:txBody>
      </p:sp>
      <p:sp>
        <p:nvSpPr>
          <p:cNvPr id="290" name="Main figure on the map vs. background"/>
          <p:cNvSpPr txBox="1">
            <a:spLocks noGrp="1"/>
          </p:cNvSpPr>
          <p:nvPr>
            <p:ph type="body" sz="quarter" idx="1"/>
          </p:nvPr>
        </p:nvSpPr>
        <p:spPr>
          <a:xfrm>
            <a:off x="4119562" y="3393281"/>
            <a:ext cx="4758338" cy="8947548"/>
          </a:xfrm>
          <a:prstGeom prst="rect">
            <a:avLst/>
          </a:prstGeom>
        </p:spPr>
        <p:txBody>
          <a:bodyPr/>
          <a:lstStyle/>
          <a:p>
            <a:r>
              <a:t>Main figure on the map vs. background</a:t>
            </a:r>
          </a:p>
        </p:txBody>
      </p:sp>
      <p:pic>
        <p:nvPicPr>
          <p:cNvPr id="291" name="image22.png" descr="image22.png"/>
          <p:cNvPicPr>
            <a:picLocks noChangeAspect="1"/>
          </p:cNvPicPr>
          <p:nvPr/>
        </p:nvPicPr>
        <p:blipFill>
          <a:blip r:embed="rId2"/>
          <a:stretch>
            <a:fillRect/>
          </a:stretch>
        </p:blipFill>
        <p:spPr>
          <a:xfrm>
            <a:off x="8915400" y="4400550"/>
            <a:ext cx="7620000" cy="7048500"/>
          </a:xfrm>
          <a:prstGeom prst="rect">
            <a:avLst/>
          </a:prstGeom>
          <a:ln w="12700">
            <a:miter lim="400000"/>
          </a:ln>
        </p:spPr>
      </p:pic>
      <p:sp>
        <p:nvSpPr>
          <p:cNvPr id="292" name="Ambiguous FG – vase or faces?"/>
          <p:cNvSpPr txBox="1"/>
          <p:nvPr/>
        </p:nvSpPr>
        <p:spPr>
          <a:xfrm>
            <a:off x="4133849" y="11303076"/>
            <a:ext cx="16744951" cy="13206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spcBef>
                <a:spcPts val="3300"/>
              </a:spcBef>
              <a:defRPr sz="7800"/>
            </a:lvl1pPr>
          </a:lstStyle>
          <a:p>
            <a:r>
              <a:t>Ambiguous FG – vase or faces?</a:t>
            </a:r>
          </a:p>
        </p:txBody>
      </p:sp>
    </p:spTree>
    <p:extLst>
      <p:ext uri="{BB962C8B-B14F-4D97-AF65-F5344CB8AC3E}">
        <p14:creationId xmlns:p14="http://schemas.microsoft.com/office/powerpoint/2010/main" val="45771432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Figure/Ground"/>
          <p:cNvSpPr txBox="1">
            <a:spLocks noGrp="1"/>
          </p:cNvSpPr>
          <p:nvPr>
            <p:ph type="title"/>
          </p:nvPr>
        </p:nvSpPr>
        <p:spPr>
          <a:prstGeom prst="rect">
            <a:avLst/>
          </a:prstGeom>
        </p:spPr>
        <p:txBody>
          <a:bodyPr/>
          <a:lstStyle/>
          <a:p>
            <a:r>
              <a:t>Figure/Ground</a:t>
            </a:r>
          </a:p>
        </p:txBody>
      </p:sp>
      <p:sp>
        <p:nvSpPr>
          <p:cNvPr id="295" name="© 2013 B. Tomaszewski"/>
          <p:cNvSpPr txBox="1"/>
          <p:nvPr/>
        </p:nvSpPr>
        <p:spPr>
          <a:xfrm>
            <a:off x="3352799" y="12169432"/>
            <a:ext cx="4404988" cy="5023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spcBef>
                <a:spcPts val="1100"/>
              </a:spcBef>
              <a:defRPr sz="2400"/>
            </a:lvl1pPr>
          </a:lstStyle>
          <a:p>
            <a:r>
              <a:t>© 2013 B. Tomaszewski</a:t>
            </a:r>
          </a:p>
        </p:txBody>
      </p:sp>
      <p:sp>
        <p:nvSpPr>
          <p:cNvPr id="296" name="Ambiguous FG"/>
          <p:cNvSpPr txBox="1"/>
          <p:nvPr/>
        </p:nvSpPr>
        <p:spPr>
          <a:xfrm>
            <a:off x="3771899" y="9552038"/>
            <a:ext cx="5257801" cy="9365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spcBef>
                <a:spcPts val="2300"/>
              </a:spcBef>
            </a:lvl1pPr>
          </a:lstStyle>
          <a:p>
            <a:r>
              <a:t>Ambiguous FG</a:t>
            </a:r>
          </a:p>
        </p:txBody>
      </p:sp>
      <p:sp>
        <p:nvSpPr>
          <p:cNvPr id="297" name="Dark – Figures…"/>
          <p:cNvSpPr txBox="1"/>
          <p:nvPr/>
        </p:nvSpPr>
        <p:spPr>
          <a:xfrm>
            <a:off x="9791700" y="9388525"/>
            <a:ext cx="5257800" cy="20493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p>
            <a:pPr defTabSz="821531">
              <a:spcBef>
                <a:spcPts val="2300"/>
              </a:spcBef>
            </a:pPr>
            <a:r>
              <a:t>Dark – Figures</a:t>
            </a:r>
          </a:p>
          <a:p>
            <a:pPr defTabSz="821531">
              <a:spcBef>
                <a:spcPts val="2300"/>
              </a:spcBef>
            </a:pPr>
            <a:r>
              <a:t>Light - Ground</a:t>
            </a:r>
          </a:p>
        </p:txBody>
      </p:sp>
      <p:sp>
        <p:nvSpPr>
          <p:cNvPr id="298" name="Dark – Ground…"/>
          <p:cNvSpPr txBox="1"/>
          <p:nvPr/>
        </p:nvSpPr>
        <p:spPr>
          <a:xfrm>
            <a:off x="15811500" y="8995619"/>
            <a:ext cx="5257800" cy="20493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p>
            <a:pPr defTabSz="821531">
              <a:spcBef>
                <a:spcPts val="2300"/>
              </a:spcBef>
            </a:pPr>
            <a:r>
              <a:t>Dark – Ground</a:t>
            </a:r>
          </a:p>
          <a:p>
            <a:pPr defTabSz="821531">
              <a:spcBef>
                <a:spcPts val="2300"/>
              </a:spcBef>
            </a:pPr>
            <a:r>
              <a:t>Light - Figure</a:t>
            </a:r>
          </a:p>
        </p:txBody>
      </p:sp>
      <p:pic>
        <p:nvPicPr>
          <p:cNvPr id="299" name="C:\RIT\Dissertation\presentations\CRC_Press_Book\chapters\chapter_2\C2_Figures\Figure_2_x_figure_ground_1.png" descr="C:\RIT\Dissertation\presentations\CRC_Press_Book\chapters\chapter_2\C2_Figures\Figure_2_x_figure_ground_1.png"/>
          <p:cNvPicPr>
            <a:picLocks noChangeAspect="1"/>
          </p:cNvPicPr>
          <p:nvPr/>
        </p:nvPicPr>
        <p:blipFill>
          <a:blip r:embed="rId2"/>
          <a:stretch>
            <a:fillRect/>
          </a:stretch>
        </p:blipFill>
        <p:spPr>
          <a:xfrm>
            <a:off x="9683401" y="4469872"/>
            <a:ext cx="5779617" cy="4466773"/>
          </a:xfrm>
          <a:prstGeom prst="rect">
            <a:avLst/>
          </a:prstGeom>
          <a:ln w="12700">
            <a:miter lim="400000"/>
          </a:ln>
        </p:spPr>
      </p:pic>
      <p:pic>
        <p:nvPicPr>
          <p:cNvPr id="300" name="C:\RIT\Dissertation\presentations\CRC_Press_Book\chapters\chapter_2\C2_Figures\Figure_2_x_figure_ground_2.png" descr="C:\RIT\Dissertation\presentations\CRC_Press_Book\chapters\chapter_2\C2_Figures\Figure_2_x_figure_ground_2.png"/>
          <p:cNvPicPr>
            <a:picLocks noChangeAspect="1"/>
          </p:cNvPicPr>
          <p:nvPr/>
        </p:nvPicPr>
        <p:blipFill>
          <a:blip r:embed="rId3"/>
          <a:srcRect l="10497" t="4780" r="17616" b="12132"/>
          <a:stretch>
            <a:fillRect/>
          </a:stretch>
        </p:blipFill>
        <p:spPr>
          <a:xfrm>
            <a:off x="15535928" y="4149418"/>
            <a:ext cx="5616177" cy="5016823"/>
          </a:xfrm>
          <a:prstGeom prst="rect">
            <a:avLst/>
          </a:prstGeom>
          <a:ln w="12700">
            <a:miter lim="400000"/>
          </a:ln>
        </p:spPr>
      </p:pic>
      <p:pic>
        <p:nvPicPr>
          <p:cNvPr id="301" name="image25.png" descr="image25.png"/>
          <p:cNvPicPr>
            <a:picLocks noChangeAspect="1"/>
          </p:cNvPicPr>
          <p:nvPr/>
        </p:nvPicPr>
        <p:blipFill>
          <a:blip r:embed="rId4"/>
          <a:srcRect l="23740" t="10551" r="17227" b="9444"/>
          <a:stretch>
            <a:fillRect/>
          </a:stretch>
        </p:blipFill>
        <p:spPr>
          <a:xfrm>
            <a:off x="3047999" y="4000988"/>
            <a:ext cx="6469381" cy="5313680"/>
          </a:xfrm>
          <a:prstGeom prst="rect">
            <a:avLst/>
          </a:prstGeom>
          <a:ln w="3175">
            <a:solidFill>
              <a:srgbClr val="000000"/>
            </a:solidFill>
            <a:miter/>
          </a:ln>
        </p:spPr>
      </p:pic>
    </p:spTree>
    <p:extLst>
      <p:ext uri="{BB962C8B-B14F-4D97-AF65-F5344CB8AC3E}">
        <p14:creationId xmlns:p14="http://schemas.microsoft.com/office/powerpoint/2010/main" val="1417940282"/>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Visual Hierarchy"/>
          <p:cNvSpPr txBox="1">
            <a:spLocks noGrp="1"/>
          </p:cNvSpPr>
          <p:nvPr>
            <p:ph type="title"/>
          </p:nvPr>
        </p:nvSpPr>
        <p:spPr>
          <a:xfrm>
            <a:off x="4119562" y="339328"/>
            <a:ext cx="6278969" cy="3018235"/>
          </a:xfrm>
          <a:prstGeom prst="rect">
            <a:avLst/>
          </a:prstGeom>
        </p:spPr>
        <p:txBody>
          <a:bodyPr/>
          <a:lstStyle>
            <a:lvl1pPr>
              <a:defRPr sz="7800"/>
            </a:lvl1pPr>
          </a:lstStyle>
          <a:p>
            <a:r>
              <a:t>Visual Hierarchy</a:t>
            </a:r>
          </a:p>
        </p:txBody>
      </p:sp>
      <p:pic>
        <p:nvPicPr>
          <p:cNvPr id="304" name="Scan_41" descr="Scan_41"/>
          <p:cNvPicPr>
            <a:picLocks noChangeAspect="1"/>
          </p:cNvPicPr>
          <p:nvPr/>
        </p:nvPicPr>
        <p:blipFill>
          <a:blip r:embed="rId3"/>
          <a:srcRect l="4756" t="2310" r="3699" b="2310"/>
          <a:stretch>
            <a:fillRect/>
          </a:stretch>
        </p:blipFill>
        <p:spPr>
          <a:xfrm>
            <a:off x="10407946" y="-164333"/>
            <a:ext cx="8220077" cy="13716001"/>
          </a:xfrm>
          <a:prstGeom prst="rect">
            <a:avLst/>
          </a:prstGeom>
          <a:ln w="12700">
            <a:miter lim="400000"/>
          </a:ln>
        </p:spPr>
      </p:pic>
      <p:sp>
        <p:nvSpPr>
          <p:cNvPr id="305" name="Slocum et. al. 2005"/>
          <p:cNvSpPr txBox="1"/>
          <p:nvPr/>
        </p:nvSpPr>
        <p:spPr>
          <a:xfrm>
            <a:off x="3352799" y="12169432"/>
            <a:ext cx="3257551" cy="5023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spcBef>
                <a:spcPts val="1100"/>
              </a:spcBef>
              <a:defRPr sz="2400"/>
            </a:lvl1pPr>
          </a:lstStyle>
          <a:p>
            <a:r>
              <a:t>Slocum et. al. 2005</a:t>
            </a:r>
          </a:p>
        </p:txBody>
      </p:sp>
    </p:spTree>
    <p:extLst>
      <p:ext uri="{BB962C8B-B14F-4D97-AF65-F5344CB8AC3E}">
        <p14:creationId xmlns:p14="http://schemas.microsoft.com/office/powerpoint/2010/main" val="68567051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Visual Variables"/>
          <p:cNvSpPr txBox="1">
            <a:spLocks noGrp="1"/>
          </p:cNvSpPr>
          <p:nvPr>
            <p:ph type="title"/>
          </p:nvPr>
        </p:nvSpPr>
        <p:spPr>
          <a:prstGeom prst="rect">
            <a:avLst/>
          </a:prstGeom>
        </p:spPr>
        <p:txBody>
          <a:bodyPr/>
          <a:lstStyle>
            <a:lvl1pPr>
              <a:defRPr sz="7800"/>
            </a:lvl1pPr>
          </a:lstStyle>
          <a:p>
            <a:r>
              <a:t>Visual Variables</a:t>
            </a:r>
          </a:p>
        </p:txBody>
      </p:sp>
      <p:sp>
        <p:nvSpPr>
          <p:cNvPr id="310" name="Double-tap to edit"/>
          <p:cNvSpPr txBox="1">
            <a:spLocks noGrp="1"/>
          </p:cNvSpPr>
          <p:nvPr>
            <p:ph type="body" idx="1"/>
          </p:nvPr>
        </p:nvSpPr>
        <p:spPr>
          <a:prstGeom prst="rect">
            <a:avLst/>
          </a:prstGeom>
        </p:spPr>
        <p:txBody>
          <a:bodyPr/>
          <a:lstStyle/>
          <a:p>
            <a:endParaRPr/>
          </a:p>
        </p:txBody>
      </p:sp>
      <p:sp>
        <p:nvSpPr>
          <p:cNvPr id="311" name="© 2013 B. Tomaszewski"/>
          <p:cNvSpPr txBox="1"/>
          <p:nvPr/>
        </p:nvSpPr>
        <p:spPr>
          <a:xfrm>
            <a:off x="16450851" y="12074182"/>
            <a:ext cx="4789901" cy="5023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spcBef>
                <a:spcPts val="1100"/>
              </a:spcBef>
              <a:defRPr sz="2400"/>
            </a:lvl1pPr>
          </a:lstStyle>
          <a:p>
            <a:r>
              <a:t>© 2013 B. Tomaszewski</a:t>
            </a:r>
          </a:p>
        </p:txBody>
      </p:sp>
      <p:pic>
        <p:nvPicPr>
          <p:cNvPr id="312" name="C:\RIT\Dissertation\presentations\CRC_Press_Book\chapters\chapter_2\C2_Figures\Figure_2_26_visual_variables.png" descr="C:\RIT\Dissertation\presentations\CRC_Press_Book\chapters\chapter_2\C2_Figures\Figure_2_26_visual_variables.png"/>
          <p:cNvPicPr>
            <a:picLocks noChangeAspect="1"/>
          </p:cNvPicPr>
          <p:nvPr/>
        </p:nvPicPr>
        <p:blipFill>
          <a:blip r:embed="rId2"/>
          <a:srcRect l="2728" t="6699" b="26985"/>
          <a:stretch>
            <a:fillRect/>
          </a:stretch>
        </p:blipFill>
        <p:spPr>
          <a:xfrm>
            <a:off x="3005025" y="2481913"/>
            <a:ext cx="18374060" cy="9394523"/>
          </a:xfrm>
          <a:prstGeom prst="rect">
            <a:avLst/>
          </a:prstGeom>
          <a:ln w="12700">
            <a:miter lim="400000"/>
          </a:ln>
        </p:spPr>
      </p:pic>
    </p:spTree>
    <p:extLst>
      <p:ext uri="{BB962C8B-B14F-4D97-AF65-F5344CB8AC3E}">
        <p14:creationId xmlns:p14="http://schemas.microsoft.com/office/powerpoint/2010/main" val="312054864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Double-tap to edit"/>
          <p:cNvSpPr txBox="1">
            <a:spLocks noGrp="1"/>
          </p:cNvSpPr>
          <p:nvPr>
            <p:ph type="title"/>
          </p:nvPr>
        </p:nvSpPr>
        <p:spPr>
          <a:prstGeom prst="rect">
            <a:avLst/>
          </a:prstGeom>
        </p:spPr>
        <p:txBody>
          <a:bodyPr/>
          <a:lstStyle/>
          <a:p>
            <a:endParaRPr/>
          </a:p>
        </p:txBody>
      </p:sp>
      <p:sp>
        <p:nvSpPr>
          <p:cNvPr id="315" name="Color Hue - Qualitative Distinction"/>
          <p:cNvSpPr txBox="1"/>
          <p:nvPr/>
        </p:nvSpPr>
        <p:spPr>
          <a:xfrm>
            <a:off x="3047999" y="10933608"/>
            <a:ext cx="18288001" cy="13206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spcBef>
                <a:spcPts val="3300"/>
              </a:spcBef>
              <a:defRPr sz="7800"/>
            </a:lvl1pPr>
          </a:lstStyle>
          <a:p>
            <a:r>
              <a:t>Color Hue - Qualitative Distinction</a:t>
            </a:r>
          </a:p>
        </p:txBody>
      </p:sp>
      <p:sp>
        <p:nvSpPr>
          <p:cNvPr id="316" name="© 2013 B. Tomaszewski"/>
          <p:cNvSpPr txBox="1"/>
          <p:nvPr/>
        </p:nvSpPr>
        <p:spPr>
          <a:xfrm>
            <a:off x="3541053" y="12971119"/>
            <a:ext cx="3505633" cy="5023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2400"/>
            </a:lvl1pPr>
          </a:lstStyle>
          <a:p>
            <a:r>
              <a:t>© 2013 B. Tomaszewski</a:t>
            </a:r>
          </a:p>
        </p:txBody>
      </p:sp>
      <p:pic>
        <p:nvPicPr>
          <p:cNvPr id="317" name="C:\RIT\Dissertation\presentations\CRC_Press_Book\chapters\chapter_2\C2_Figures\Figure_2_21_thematic_map_example_2012_elections.png" descr="C:\RIT\Dissertation\presentations\CRC_Press_Book\chapters\chapter_2\C2_Figures\Figure_2_21_thematic_map_example_2012_elections.png"/>
          <p:cNvPicPr>
            <a:picLocks noChangeAspect="1"/>
          </p:cNvPicPr>
          <p:nvPr/>
        </p:nvPicPr>
        <p:blipFill>
          <a:blip r:embed="rId2"/>
          <a:srcRect l="2391" t="3094" r="3479" b="8863"/>
          <a:stretch>
            <a:fillRect/>
          </a:stretch>
        </p:blipFill>
        <p:spPr>
          <a:xfrm>
            <a:off x="4554945" y="-1"/>
            <a:ext cx="15302983" cy="11061974"/>
          </a:xfrm>
          <a:prstGeom prst="rect">
            <a:avLst/>
          </a:prstGeom>
          <a:ln w="12700">
            <a:miter lim="400000"/>
          </a:ln>
        </p:spPr>
      </p:pic>
    </p:spTree>
    <p:extLst>
      <p:ext uri="{BB962C8B-B14F-4D97-AF65-F5344CB8AC3E}">
        <p14:creationId xmlns:p14="http://schemas.microsoft.com/office/powerpoint/2010/main" val="2040459039"/>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9" name="C:\RIT\Dissertation\presentations\CRC_Press_Book\chapters\chapter_2\C2_Figures\Figure_2_22_thematic_map_example_choropleth.png" descr="C:\RIT\Dissertation\presentations\CRC_Press_Book\chapters\chapter_2\C2_Figures\Figure_2_22_thematic_map_example_choropleth.png"/>
          <p:cNvPicPr>
            <a:picLocks noChangeAspect="1"/>
          </p:cNvPicPr>
          <p:nvPr/>
        </p:nvPicPr>
        <p:blipFill>
          <a:blip r:embed="rId2"/>
          <a:srcRect t="17763" b="22106"/>
          <a:stretch>
            <a:fillRect/>
          </a:stretch>
        </p:blipFill>
        <p:spPr>
          <a:xfrm>
            <a:off x="3047999" y="1979105"/>
            <a:ext cx="18274765" cy="8492647"/>
          </a:xfrm>
          <a:prstGeom prst="rect">
            <a:avLst/>
          </a:prstGeom>
          <a:ln w="12700">
            <a:miter lim="400000"/>
          </a:ln>
        </p:spPr>
      </p:pic>
      <p:sp>
        <p:nvSpPr>
          <p:cNvPr id="320" name="© 2013 B. Tomaszewski"/>
          <p:cNvSpPr txBox="1"/>
          <p:nvPr/>
        </p:nvSpPr>
        <p:spPr>
          <a:xfrm>
            <a:off x="3632425" y="12371877"/>
            <a:ext cx="3505633" cy="5023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2400"/>
            </a:lvl1pPr>
          </a:lstStyle>
          <a:p>
            <a:r>
              <a:t>© 2013 B. Tomaszewski</a:t>
            </a:r>
          </a:p>
        </p:txBody>
      </p:sp>
      <p:sp>
        <p:nvSpPr>
          <p:cNvPr id="321" name="Lightness - Quantitative Distinction"/>
          <p:cNvSpPr txBox="1"/>
          <p:nvPr/>
        </p:nvSpPr>
        <p:spPr>
          <a:xfrm>
            <a:off x="3047999" y="10751017"/>
            <a:ext cx="18288001" cy="13206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spcBef>
                <a:spcPts val="3300"/>
              </a:spcBef>
              <a:defRPr sz="7800"/>
            </a:lvl1pPr>
          </a:lstStyle>
          <a:p>
            <a:r>
              <a:t>Lightness - Quantitative Distinction</a:t>
            </a:r>
          </a:p>
        </p:txBody>
      </p:sp>
    </p:spTree>
    <p:extLst>
      <p:ext uri="{BB962C8B-B14F-4D97-AF65-F5344CB8AC3E}">
        <p14:creationId xmlns:p14="http://schemas.microsoft.com/office/powerpoint/2010/main" val="1952993275"/>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3" name="C:\RIT\Dissertation\presentations\CRC_Press_Book\chapters\chapter_2\C2_Figures\Figure_2_23_thematic_map_example_proportional_symbol.png" descr="C:\RIT\Dissertation\presentations\CRC_Press_Book\chapters\chapter_2\C2_Figures\Figure_2_23_thematic_map_example_proportional_symbol.png"/>
          <p:cNvPicPr>
            <a:picLocks noChangeAspect="1"/>
          </p:cNvPicPr>
          <p:nvPr/>
        </p:nvPicPr>
        <p:blipFill>
          <a:blip r:embed="rId2"/>
          <a:stretch>
            <a:fillRect/>
          </a:stretch>
        </p:blipFill>
        <p:spPr>
          <a:xfrm>
            <a:off x="4878184" y="-1"/>
            <a:ext cx="14488949" cy="11197774"/>
          </a:xfrm>
          <a:prstGeom prst="rect">
            <a:avLst/>
          </a:prstGeom>
          <a:ln w="12700">
            <a:miter lim="400000"/>
          </a:ln>
        </p:spPr>
      </p:pic>
      <p:sp>
        <p:nvSpPr>
          <p:cNvPr id="324" name="Size - Quantitative Distinction"/>
          <p:cNvSpPr txBox="1"/>
          <p:nvPr/>
        </p:nvSpPr>
        <p:spPr>
          <a:xfrm>
            <a:off x="3047999" y="11135710"/>
            <a:ext cx="18288001" cy="13206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spcBef>
                <a:spcPts val="3300"/>
              </a:spcBef>
              <a:defRPr sz="7800"/>
            </a:lvl1pPr>
          </a:lstStyle>
          <a:p>
            <a:r>
              <a:t>Size - Quantitative Distinction</a:t>
            </a:r>
          </a:p>
        </p:txBody>
      </p:sp>
      <p:sp>
        <p:nvSpPr>
          <p:cNvPr id="325" name="© 2013 B. Tomaszewski"/>
          <p:cNvSpPr txBox="1"/>
          <p:nvPr/>
        </p:nvSpPr>
        <p:spPr>
          <a:xfrm>
            <a:off x="3316167" y="12697120"/>
            <a:ext cx="3505633" cy="5023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2400"/>
            </a:lvl1pPr>
          </a:lstStyle>
          <a:p>
            <a:r>
              <a:t>© 2013 B. Tomaszewski</a:t>
            </a:r>
          </a:p>
        </p:txBody>
      </p:sp>
    </p:spTree>
    <p:extLst>
      <p:ext uri="{BB962C8B-B14F-4D97-AF65-F5344CB8AC3E}">
        <p14:creationId xmlns:p14="http://schemas.microsoft.com/office/powerpoint/2010/main" val="35900078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The Shapefile"/>
          <p:cNvSpPr txBox="1">
            <a:spLocks noGrp="1"/>
          </p:cNvSpPr>
          <p:nvPr>
            <p:ph type="title"/>
          </p:nvPr>
        </p:nvSpPr>
        <p:spPr>
          <a:prstGeom prst="rect">
            <a:avLst/>
          </a:prstGeom>
        </p:spPr>
        <p:txBody>
          <a:bodyPr/>
          <a:lstStyle/>
          <a:p>
            <a:r>
              <a:rPr lang="en-US" dirty="0"/>
              <a:t>sh</a:t>
            </a:r>
            <a:r>
              <a:rPr dirty="0"/>
              <a:t>apefile</a:t>
            </a:r>
          </a:p>
        </p:txBody>
      </p:sp>
      <p:sp>
        <p:nvSpPr>
          <p:cNvPr id="166" name="We have been currently using shapefiles in class…"/>
          <p:cNvSpPr txBox="1">
            <a:spLocks noGrp="1"/>
          </p:cNvSpPr>
          <p:nvPr>
            <p:ph type="body" sz="half" idx="1"/>
          </p:nvPr>
        </p:nvSpPr>
        <p:spPr>
          <a:xfrm>
            <a:off x="4119562" y="2859880"/>
            <a:ext cx="16144876" cy="9598819"/>
          </a:xfrm>
          <a:prstGeom prst="rect">
            <a:avLst/>
          </a:prstGeom>
        </p:spPr>
        <p:txBody>
          <a:bodyPr>
            <a:normAutofit/>
          </a:bodyPr>
          <a:lstStyle/>
          <a:p>
            <a:pPr defTabSz="607933">
              <a:spcBef>
                <a:spcPts val="4300"/>
              </a:spcBef>
              <a:defRPr sz="3404">
                <a:effectLst>
                  <a:outerShdw blurRad="37592" dist="18796" dir="5400000" rotWithShape="0">
                    <a:srgbClr val="000000"/>
                  </a:outerShdw>
                </a:effectLst>
              </a:defRPr>
            </a:pPr>
            <a:r>
              <a:rPr sz="6600" dirty="0"/>
              <a:t>spatial datasets </a:t>
            </a:r>
            <a:endParaRPr lang="en-US" sz="6600" dirty="0"/>
          </a:p>
          <a:p>
            <a:pPr defTabSz="607933">
              <a:spcBef>
                <a:spcPts val="4300"/>
              </a:spcBef>
              <a:defRPr sz="3404">
                <a:effectLst>
                  <a:outerShdw blurRad="37592" dist="18796" dir="5400000" rotWithShape="0">
                    <a:srgbClr val="000000"/>
                  </a:outerShdw>
                </a:effectLst>
              </a:defRPr>
            </a:pPr>
            <a:r>
              <a:rPr sz="6600" dirty="0"/>
              <a:t>predate </a:t>
            </a:r>
            <a:r>
              <a:rPr sz="6600" dirty="0" err="1"/>
              <a:t>geodatabse</a:t>
            </a:r>
            <a:r>
              <a:rPr sz="6600" dirty="0"/>
              <a:t>, </a:t>
            </a:r>
            <a:endParaRPr lang="en-US" sz="6600" dirty="0"/>
          </a:p>
          <a:p>
            <a:pPr defTabSz="607933">
              <a:spcBef>
                <a:spcPts val="4300"/>
              </a:spcBef>
              <a:defRPr sz="3404">
                <a:effectLst>
                  <a:outerShdw blurRad="37592" dist="18796" dir="5400000" rotWithShape="0">
                    <a:srgbClr val="000000"/>
                  </a:outerShdw>
                </a:effectLst>
              </a:defRPr>
            </a:pPr>
            <a:r>
              <a:rPr sz="6600" dirty="0"/>
              <a:t>still widely used</a:t>
            </a:r>
            <a:r>
              <a:rPr lang="en-US" sz="6600" dirty="0"/>
              <a:t>,</a:t>
            </a:r>
            <a:endParaRPr sz="6600" dirty="0"/>
          </a:p>
          <a:p>
            <a:pPr defTabSz="607933">
              <a:spcBef>
                <a:spcPts val="4300"/>
              </a:spcBef>
              <a:defRPr sz="3404">
                <a:effectLst>
                  <a:outerShdw blurRad="37592" dist="18796" dir="5400000" rotWithShape="0">
                    <a:srgbClr val="000000"/>
                  </a:outerShdw>
                </a:effectLst>
              </a:defRPr>
            </a:pPr>
            <a:r>
              <a:rPr lang="en-US" sz="6600" dirty="0"/>
              <a:t>O</a:t>
            </a:r>
            <a:r>
              <a:rPr sz="6600" dirty="0"/>
              <a:t>nly</a:t>
            </a:r>
            <a:r>
              <a:rPr lang="en-US" sz="6600" dirty="0"/>
              <a:t> </a:t>
            </a:r>
            <a:r>
              <a:rPr sz="6600" dirty="0"/>
              <a:t>vector data</a:t>
            </a:r>
            <a:r>
              <a:rPr lang="en-US" sz="6600" dirty="0"/>
              <a:t>, no curves</a:t>
            </a:r>
            <a:endParaRPr sz="6600" dirty="0"/>
          </a:p>
          <a:p>
            <a:pPr defTabSz="607933">
              <a:spcBef>
                <a:spcPts val="4300"/>
              </a:spcBef>
              <a:defRPr sz="3404">
                <a:effectLst>
                  <a:outerShdw blurRad="37592" dist="18796" dir="5400000" rotWithShape="0">
                    <a:srgbClr val="000000"/>
                  </a:outerShdw>
                </a:effectLst>
              </a:defRPr>
            </a:pPr>
            <a:r>
              <a:rPr sz="6600" dirty="0"/>
              <a:t>different pieces</a:t>
            </a:r>
          </a:p>
          <a:p>
            <a:pPr marL="406878" indent="-406878" defTabSz="607933">
              <a:spcBef>
                <a:spcPts val="4300"/>
              </a:spcBef>
              <a:defRPr sz="3404">
                <a:effectLst>
                  <a:outerShdw blurRad="37592" dist="18796" dir="5400000" rotWithShape="0">
                    <a:srgbClr val="000000"/>
                  </a:outerShdw>
                </a:effectLst>
              </a:defRPr>
            </a:pPr>
            <a:r>
              <a:rPr sz="6600" dirty="0"/>
              <a:t>2 </a:t>
            </a:r>
            <a:r>
              <a:rPr lang="en-US" sz="6600" dirty="0"/>
              <a:t>GB Limit</a:t>
            </a:r>
            <a:endParaRPr sz="6600" dirty="0"/>
          </a:p>
        </p:txBody>
      </p:sp>
    </p:spTree>
    <p:extLst>
      <p:ext uri="{BB962C8B-B14F-4D97-AF65-F5344CB8AC3E}">
        <p14:creationId xmlns:p14="http://schemas.microsoft.com/office/powerpoint/2010/main" val="377517276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Thematic Mapping"/>
          <p:cNvSpPr txBox="1">
            <a:spLocks noGrp="1"/>
          </p:cNvSpPr>
          <p:nvPr>
            <p:ph type="title"/>
          </p:nvPr>
        </p:nvSpPr>
        <p:spPr>
          <a:xfrm>
            <a:off x="4119562" y="-701441"/>
            <a:ext cx="16144876" cy="3018235"/>
          </a:xfrm>
          <a:prstGeom prst="rect">
            <a:avLst/>
          </a:prstGeom>
        </p:spPr>
        <p:txBody>
          <a:bodyPr/>
          <a:lstStyle/>
          <a:p>
            <a:r>
              <a:t>Thematic Mapping</a:t>
            </a:r>
          </a:p>
        </p:txBody>
      </p:sp>
      <p:sp>
        <p:nvSpPr>
          <p:cNvPr id="328" name="Equal Interval…"/>
          <p:cNvSpPr txBox="1">
            <a:spLocks noGrp="1"/>
          </p:cNvSpPr>
          <p:nvPr>
            <p:ph type="body" sz="half" idx="1"/>
          </p:nvPr>
        </p:nvSpPr>
        <p:spPr>
          <a:xfrm>
            <a:off x="11205521" y="3393281"/>
            <a:ext cx="9058917" cy="8947548"/>
          </a:xfrm>
          <a:prstGeom prst="rect">
            <a:avLst/>
          </a:prstGeom>
        </p:spPr>
        <p:txBody>
          <a:bodyPr/>
          <a:lstStyle/>
          <a:p>
            <a:pPr marL="621552" indent="-621552">
              <a:spcBef>
                <a:spcPts val="900"/>
              </a:spcBef>
              <a:defRPr sz="5200"/>
            </a:pPr>
            <a:r>
              <a:t>Equal Interval</a:t>
            </a:r>
          </a:p>
          <a:p>
            <a:pPr marL="1027952" lvl="1" indent="-621552">
              <a:spcBef>
                <a:spcPts val="600"/>
              </a:spcBef>
              <a:defRPr sz="5200"/>
            </a:pPr>
            <a:r>
              <a:t>Equal range of values in each class</a:t>
            </a:r>
          </a:p>
          <a:p>
            <a:pPr marL="788894" lvl="1" indent="-382494">
              <a:spcBef>
                <a:spcPts val="600"/>
              </a:spcBef>
              <a:defRPr sz="3200"/>
            </a:pPr>
            <a:r>
              <a:t>Each class will likely contain a different number of features</a:t>
            </a:r>
          </a:p>
          <a:p>
            <a:pPr marL="788894" lvl="1" indent="-382494">
              <a:spcBef>
                <a:spcPts val="600"/>
              </a:spcBef>
              <a:defRPr sz="3200"/>
            </a:pPr>
            <a:r>
              <a:t>Divide the total range of values by the number of classes (in our case, 5)</a:t>
            </a:r>
          </a:p>
          <a:p>
            <a:pPr marL="1171388" lvl="2" indent="-358588">
              <a:spcBef>
                <a:spcPts val="500"/>
              </a:spcBef>
              <a:defRPr sz="3000"/>
            </a:pPr>
            <a:r>
              <a:t>this gives you the value range of each class</a:t>
            </a:r>
          </a:p>
          <a:p>
            <a:pPr>
              <a:spcBef>
                <a:spcPts val="900"/>
              </a:spcBef>
            </a:pPr>
            <a:r>
              <a:t>Quantile (percentile)</a:t>
            </a:r>
          </a:p>
          <a:p>
            <a:pPr marL="1027952" lvl="1" indent="-621552">
              <a:spcBef>
                <a:spcPts val="800"/>
              </a:spcBef>
              <a:defRPr sz="5200"/>
            </a:pPr>
            <a:r>
              <a:t>Equal number of features in each class</a:t>
            </a:r>
          </a:p>
        </p:txBody>
      </p:sp>
      <p:pic>
        <p:nvPicPr>
          <p:cNvPr id="329" name="pa_graph_i" descr="pa_graph_i"/>
          <p:cNvPicPr>
            <a:picLocks noChangeAspect="1"/>
          </p:cNvPicPr>
          <p:nvPr/>
        </p:nvPicPr>
        <p:blipFill>
          <a:blip r:embed="rId2"/>
          <a:stretch>
            <a:fillRect/>
          </a:stretch>
        </p:blipFill>
        <p:spPr>
          <a:xfrm>
            <a:off x="3657600" y="1981199"/>
            <a:ext cx="7315200" cy="5029201"/>
          </a:xfrm>
          <a:prstGeom prst="rect">
            <a:avLst/>
          </a:prstGeom>
          <a:ln w="12700">
            <a:miter lim="400000"/>
          </a:ln>
        </p:spPr>
      </p:pic>
      <p:pic>
        <p:nvPicPr>
          <p:cNvPr id="330" name="pa_graph_p" descr="pa_graph_p"/>
          <p:cNvPicPr>
            <a:picLocks noChangeAspect="1"/>
          </p:cNvPicPr>
          <p:nvPr/>
        </p:nvPicPr>
        <p:blipFill>
          <a:blip r:embed="rId3"/>
          <a:stretch>
            <a:fillRect/>
          </a:stretch>
        </p:blipFill>
        <p:spPr>
          <a:xfrm>
            <a:off x="3657600" y="7772400"/>
            <a:ext cx="7312026" cy="4949827"/>
          </a:xfrm>
          <a:prstGeom prst="rect">
            <a:avLst/>
          </a:prstGeom>
          <a:ln w="12700">
            <a:miter lim="400000"/>
          </a:ln>
        </p:spPr>
      </p:pic>
    </p:spTree>
    <p:extLst>
      <p:ext uri="{BB962C8B-B14F-4D97-AF65-F5344CB8AC3E}">
        <p14:creationId xmlns:p14="http://schemas.microsoft.com/office/powerpoint/2010/main" val="3650880082"/>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Natural Breaks (Jenks)"/>
          <p:cNvSpPr txBox="1">
            <a:spLocks noGrp="1"/>
          </p:cNvSpPr>
          <p:nvPr>
            <p:ph type="title"/>
          </p:nvPr>
        </p:nvSpPr>
        <p:spPr>
          <a:prstGeom prst="rect">
            <a:avLst/>
          </a:prstGeom>
        </p:spPr>
        <p:txBody>
          <a:bodyPr/>
          <a:lstStyle/>
          <a:p>
            <a:r>
              <a:t>Natural Breaks (Jenks)</a:t>
            </a:r>
          </a:p>
        </p:txBody>
      </p:sp>
      <p:sp>
        <p:nvSpPr>
          <p:cNvPr id="333" name="Rectangle"/>
          <p:cNvSpPr/>
          <p:nvPr/>
        </p:nvSpPr>
        <p:spPr>
          <a:xfrm>
            <a:off x="5638799" y="4572000"/>
            <a:ext cx="762001" cy="8534400"/>
          </a:xfrm>
          <a:prstGeom prst="rect">
            <a:avLst/>
          </a:prstGeom>
          <a:solidFill>
            <a:srgbClr val="00CC99"/>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34" name="Rectangle"/>
          <p:cNvSpPr/>
          <p:nvPr/>
        </p:nvSpPr>
        <p:spPr>
          <a:xfrm>
            <a:off x="6705600" y="4876799"/>
            <a:ext cx="762000" cy="8229601"/>
          </a:xfrm>
          <a:prstGeom prst="rect">
            <a:avLst/>
          </a:prstGeom>
          <a:solidFill>
            <a:srgbClr val="00CC99"/>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35" name="Rectangle"/>
          <p:cNvSpPr/>
          <p:nvPr/>
        </p:nvSpPr>
        <p:spPr>
          <a:xfrm>
            <a:off x="7772400" y="7010400"/>
            <a:ext cx="762000" cy="6096000"/>
          </a:xfrm>
          <a:prstGeom prst="rect">
            <a:avLst/>
          </a:prstGeom>
          <a:solidFill>
            <a:srgbClr val="00CC99"/>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36" name="Rectangle"/>
          <p:cNvSpPr/>
          <p:nvPr/>
        </p:nvSpPr>
        <p:spPr>
          <a:xfrm>
            <a:off x="8839200" y="7162800"/>
            <a:ext cx="762000" cy="5943601"/>
          </a:xfrm>
          <a:prstGeom prst="rect">
            <a:avLst/>
          </a:prstGeom>
          <a:solidFill>
            <a:srgbClr val="00CC99"/>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37" name="Rectangle"/>
          <p:cNvSpPr/>
          <p:nvPr/>
        </p:nvSpPr>
        <p:spPr>
          <a:xfrm>
            <a:off x="9906000" y="7315200"/>
            <a:ext cx="762000" cy="5791200"/>
          </a:xfrm>
          <a:prstGeom prst="rect">
            <a:avLst/>
          </a:prstGeom>
          <a:solidFill>
            <a:srgbClr val="00CC99"/>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38" name="Rectangle"/>
          <p:cNvSpPr/>
          <p:nvPr/>
        </p:nvSpPr>
        <p:spPr>
          <a:xfrm>
            <a:off x="10972800" y="8991600"/>
            <a:ext cx="762000" cy="4114800"/>
          </a:xfrm>
          <a:prstGeom prst="rect">
            <a:avLst/>
          </a:prstGeom>
          <a:solidFill>
            <a:srgbClr val="00CC99"/>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39" name="Rectangle"/>
          <p:cNvSpPr/>
          <p:nvPr/>
        </p:nvSpPr>
        <p:spPr>
          <a:xfrm>
            <a:off x="12039600" y="9144000"/>
            <a:ext cx="762000" cy="3962400"/>
          </a:xfrm>
          <a:prstGeom prst="rect">
            <a:avLst/>
          </a:prstGeom>
          <a:solidFill>
            <a:srgbClr val="00CC99"/>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40" name="Rectangle"/>
          <p:cNvSpPr/>
          <p:nvPr/>
        </p:nvSpPr>
        <p:spPr>
          <a:xfrm>
            <a:off x="13106400" y="9296400"/>
            <a:ext cx="762000" cy="3810000"/>
          </a:xfrm>
          <a:prstGeom prst="rect">
            <a:avLst/>
          </a:prstGeom>
          <a:solidFill>
            <a:srgbClr val="00CC99"/>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41" name="Rectangle"/>
          <p:cNvSpPr/>
          <p:nvPr/>
        </p:nvSpPr>
        <p:spPr>
          <a:xfrm>
            <a:off x="14173200" y="9601199"/>
            <a:ext cx="762000" cy="3505201"/>
          </a:xfrm>
          <a:prstGeom prst="rect">
            <a:avLst/>
          </a:prstGeom>
          <a:solidFill>
            <a:srgbClr val="00CC99"/>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42" name="Rectangle"/>
          <p:cNvSpPr/>
          <p:nvPr/>
        </p:nvSpPr>
        <p:spPr>
          <a:xfrm>
            <a:off x="15087600" y="11887200"/>
            <a:ext cx="762000" cy="1219201"/>
          </a:xfrm>
          <a:prstGeom prst="rect">
            <a:avLst/>
          </a:prstGeom>
          <a:solidFill>
            <a:srgbClr val="00CC99"/>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43" name="Rectangle"/>
          <p:cNvSpPr/>
          <p:nvPr/>
        </p:nvSpPr>
        <p:spPr>
          <a:xfrm>
            <a:off x="16002000" y="12192000"/>
            <a:ext cx="762000" cy="914400"/>
          </a:xfrm>
          <a:prstGeom prst="rect">
            <a:avLst/>
          </a:prstGeom>
          <a:solidFill>
            <a:srgbClr val="00CC99"/>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44" name="Rectangle"/>
          <p:cNvSpPr/>
          <p:nvPr/>
        </p:nvSpPr>
        <p:spPr>
          <a:xfrm>
            <a:off x="16916400" y="12252325"/>
            <a:ext cx="762000" cy="854075"/>
          </a:xfrm>
          <a:prstGeom prst="rect">
            <a:avLst/>
          </a:prstGeom>
          <a:solidFill>
            <a:srgbClr val="00CC99"/>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45" name="Rectangle"/>
          <p:cNvSpPr/>
          <p:nvPr/>
        </p:nvSpPr>
        <p:spPr>
          <a:xfrm>
            <a:off x="3657600" y="914399"/>
            <a:ext cx="762000" cy="12192001"/>
          </a:xfrm>
          <a:prstGeom prst="rect">
            <a:avLst/>
          </a:prstGeom>
          <a:solidFill>
            <a:srgbClr val="00CC99"/>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46" name="Rectangle"/>
          <p:cNvSpPr/>
          <p:nvPr/>
        </p:nvSpPr>
        <p:spPr>
          <a:xfrm>
            <a:off x="4571999" y="3962400"/>
            <a:ext cx="762001" cy="9144000"/>
          </a:xfrm>
          <a:prstGeom prst="rect">
            <a:avLst/>
          </a:prstGeom>
          <a:solidFill>
            <a:srgbClr val="00CC99"/>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47" name="Rectangle"/>
          <p:cNvSpPr/>
          <p:nvPr/>
        </p:nvSpPr>
        <p:spPr>
          <a:xfrm>
            <a:off x="17830800" y="12496800"/>
            <a:ext cx="762000" cy="609601"/>
          </a:xfrm>
          <a:prstGeom prst="rect">
            <a:avLst/>
          </a:prstGeom>
          <a:solidFill>
            <a:srgbClr val="00CC99"/>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48" name="Rectangle"/>
          <p:cNvSpPr/>
          <p:nvPr/>
        </p:nvSpPr>
        <p:spPr>
          <a:xfrm>
            <a:off x="18745200" y="12509500"/>
            <a:ext cx="762000" cy="596900"/>
          </a:xfrm>
          <a:prstGeom prst="rect">
            <a:avLst/>
          </a:prstGeom>
          <a:solidFill>
            <a:srgbClr val="00CC99"/>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49" name="Rectangle"/>
          <p:cNvSpPr/>
          <p:nvPr/>
        </p:nvSpPr>
        <p:spPr>
          <a:xfrm>
            <a:off x="19659600" y="12509500"/>
            <a:ext cx="762000" cy="596900"/>
          </a:xfrm>
          <a:prstGeom prst="rect">
            <a:avLst/>
          </a:prstGeom>
          <a:solidFill>
            <a:srgbClr val="00CC99"/>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Tree>
    <p:extLst>
      <p:ext uri="{BB962C8B-B14F-4D97-AF65-F5344CB8AC3E}">
        <p14:creationId xmlns:p14="http://schemas.microsoft.com/office/powerpoint/2010/main" val="521789825"/>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Rectangle"/>
          <p:cNvSpPr/>
          <p:nvPr/>
        </p:nvSpPr>
        <p:spPr>
          <a:xfrm>
            <a:off x="5638799" y="4572000"/>
            <a:ext cx="762001" cy="8534400"/>
          </a:xfrm>
          <a:prstGeom prst="rect">
            <a:avLst/>
          </a:prstGeom>
          <a:solidFill>
            <a:srgbClr val="FFCC00"/>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52" name="Rectangle"/>
          <p:cNvSpPr/>
          <p:nvPr/>
        </p:nvSpPr>
        <p:spPr>
          <a:xfrm>
            <a:off x="6705600" y="4876799"/>
            <a:ext cx="762000" cy="8229601"/>
          </a:xfrm>
          <a:prstGeom prst="rect">
            <a:avLst/>
          </a:prstGeom>
          <a:solidFill>
            <a:srgbClr val="FFCC00"/>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53" name="Rectangle"/>
          <p:cNvSpPr/>
          <p:nvPr/>
        </p:nvSpPr>
        <p:spPr>
          <a:xfrm>
            <a:off x="7772400" y="7010400"/>
            <a:ext cx="762000" cy="6096000"/>
          </a:xfrm>
          <a:prstGeom prst="rect">
            <a:avLst/>
          </a:prstGeom>
          <a:solidFill>
            <a:srgbClr val="0000FF"/>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54" name="Rectangle"/>
          <p:cNvSpPr/>
          <p:nvPr/>
        </p:nvSpPr>
        <p:spPr>
          <a:xfrm>
            <a:off x="8839200" y="7162800"/>
            <a:ext cx="762000" cy="5943601"/>
          </a:xfrm>
          <a:prstGeom prst="rect">
            <a:avLst/>
          </a:prstGeom>
          <a:solidFill>
            <a:srgbClr val="0000FF"/>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55" name="Rectangle"/>
          <p:cNvSpPr/>
          <p:nvPr/>
        </p:nvSpPr>
        <p:spPr>
          <a:xfrm>
            <a:off x="9906000" y="7315200"/>
            <a:ext cx="762000" cy="5791200"/>
          </a:xfrm>
          <a:prstGeom prst="rect">
            <a:avLst/>
          </a:prstGeom>
          <a:solidFill>
            <a:srgbClr val="0000FF"/>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56" name="Rectangle"/>
          <p:cNvSpPr/>
          <p:nvPr/>
        </p:nvSpPr>
        <p:spPr>
          <a:xfrm>
            <a:off x="10972800" y="8991600"/>
            <a:ext cx="762000" cy="4114800"/>
          </a:xfrm>
          <a:prstGeom prst="rect">
            <a:avLst/>
          </a:prstGeom>
          <a:solidFill>
            <a:srgbClr val="00CC99"/>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57" name="Rectangle"/>
          <p:cNvSpPr/>
          <p:nvPr/>
        </p:nvSpPr>
        <p:spPr>
          <a:xfrm>
            <a:off x="12039600" y="9144000"/>
            <a:ext cx="762000" cy="3962400"/>
          </a:xfrm>
          <a:prstGeom prst="rect">
            <a:avLst/>
          </a:prstGeom>
          <a:solidFill>
            <a:srgbClr val="00CC99"/>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58" name="Rectangle"/>
          <p:cNvSpPr/>
          <p:nvPr/>
        </p:nvSpPr>
        <p:spPr>
          <a:xfrm>
            <a:off x="13106400" y="9296400"/>
            <a:ext cx="762000" cy="3810000"/>
          </a:xfrm>
          <a:prstGeom prst="rect">
            <a:avLst/>
          </a:prstGeom>
          <a:solidFill>
            <a:srgbClr val="00CC99"/>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59" name="Rectangle"/>
          <p:cNvSpPr/>
          <p:nvPr/>
        </p:nvSpPr>
        <p:spPr>
          <a:xfrm>
            <a:off x="14173200" y="9601199"/>
            <a:ext cx="762000" cy="3505201"/>
          </a:xfrm>
          <a:prstGeom prst="rect">
            <a:avLst/>
          </a:prstGeom>
          <a:solidFill>
            <a:srgbClr val="00CC99"/>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60" name="Rectangle"/>
          <p:cNvSpPr/>
          <p:nvPr/>
        </p:nvSpPr>
        <p:spPr>
          <a:xfrm>
            <a:off x="15087600" y="11887200"/>
            <a:ext cx="762000" cy="1219201"/>
          </a:xfrm>
          <a:prstGeom prst="rect">
            <a:avLst/>
          </a:prstGeom>
          <a:solidFill>
            <a:srgbClr val="993366"/>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61" name="Rectangle"/>
          <p:cNvSpPr/>
          <p:nvPr/>
        </p:nvSpPr>
        <p:spPr>
          <a:xfrm>
            <a:off x="16002000" y="12192000"/>
            <a:ext cx="762000" cy="914400"/>
          </a:xfrm>
          <a:prstGeom prst="rect">
            <a:avLst/>
          </a:prstGeom>
          <a:solidFill>
            <a:srgbClr val="993366"/>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62" name="Rectangle"/>
          <p:cNvSpPr/>
          <p:nvPr/>
        </p:nvSpPr>
        <p:spPr>
          <a:xfrm>
            <a:off x="16916400" y="12252325"/>
            <a:ext cx="762000" cy="854075"/>
          </a:xfrm>
          <a:prstGeom prst="rect">
            <a:avLst/>
          </a:prstGeom>
          <a:solidFill>
            <a:srgbClr val="993366"/>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63" name="Rectangle"/>
          <p:cNvSpPr/>
          <p:nvPr/>
        </p:nvSpPr>
        <p:spPr>
          <a:xfrm>
            <a:off x="3657600" y="914399"/>
            <a:ext cx="762000" cy="12192001"/>
          </a:xfrm>
          <a:prstGeom prst="rect">
            <a:avLst/>
          </a:prstGeom>
          <a:solidFill>
            <a:srgbClr val="FF0000"/>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64" name="Rectangle"/>
          <p:cNvSpPr/>
          <p:nvPr/>
        </p:nvSpPr>
        <p:spPr>
          <a:xfrm>
            <a:off x="4571999" y="3962400"/>
            <a:ext cx="762001" cy="9144000"/>
          </a:xfrm>
          <a:prstGeom prst="rect">
            <a:avLst/>
          </a:prstGeom>
          <a:solidFill>
            <a:srgbClr val="FFCC00"/>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65" name="Rectangle"/>
          <p:cNvSpPr/>
          <p:nvPr/>
        </p:nvSpPr>
        <p:spPr>
          <a:xfrm>
            <a:off x="17830800" y="12496800"/>
            <a:ext cx="762000" cy="609601"/>
          </a:xfrm>
          <a:prstGeom prst="rect">
            <a:avLst/>
          </a:prstGeom>
          <a:solidFill>
            <a:srgbClr val="993366"/>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66" name="Rectangle"/>
          <p:cNvSpPr/>
          <p:nvPr/>
        </p:nvSpPr>
        <p:spPr>
          <a:xfrm>
            <a:off x="18745200" y="12509500"/>
            <a:ext cx="762000" cy="596900"/>
          </a:xfrm>
          <a:prstGeom prst="rect">
            <a:avLst/>
          </a:prstGeom>
          <a:solidFill>
            <a:srgbClr val="993366"/>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67" name="Rectangle"/>
          <p:cNvSpPr/>
          <p:nvPr/>
        </p:nvSpPr>
        <p:spPr>
          <a:xfrm>
            <a:off x="19659600" y="12509500"/>
            <a:ext cx="762000" cy="596900"/>
          </a:xfrm>
          <a:prstGeom prst="rect">
            <a:avLst/>
          </a:prstGeom>
          <a:solidFill>
            <a:srgbClr val="993366"/>
          </a:solidFill>
          <a:ln w="12700">
            <a:solidFill>
              <a:srgbClr val="000000"/>
            </a:solidFill>
            <a:miter/>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368" name="Natural Breaks (Jenks)"/>
          <p:cNvSpPr txBox="1">
            <a:spLocks noGrp="1"/>
          </p:cNvSpPr>
          <p:nvPr>
            <p:ph type="title" idx="4294967295"/>
          </p:nvPr>
        </p:nvSpPr>
        <p:spPr>
          <a:xfrm>
            <a:off x="4119562" y="339328"/>
            <a:ext cx="16144876" cy="3018235"/>
          </a:xfrm>
          <a:prstGeom prst="rect">
            <a:avLst/>
          </a:prstGeom>
        </p:spPr>
        <p:txBody>
          <a:bodyPr lIns="71437" tIns="71437" rIns="71437" bIns="71437"/>
          <a:lstStyle>
            <a:lvl1pPr defTabSz="821531"/>
          </a:lstStyle>
          <a:p>
            <a:r>
              <a:t>Natural Breaks (Jenks)</a:t>
            </a:r>
          </a:p>
        </p:txBody>
      </p:sp>
    </p:spTree>
    <p:extLst>
      <p:ext uri="{BB962C8B-B14F-4D97-AF65-F5344CB8AC3E}">
        <p14:creationId xmlns:p14="http://schemas.microsoft.com/office/powerpoint/2010/main" val="1390355281"/>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Comparison of equal interval, quantile and Jenks"/>
          <p:cNvSpPr txBox="1">
            <a:spLocks noGrp="1"/>
          </p:cNvSpPr>
          <p:nvPr>
            <p:ph type="title"/>
          </p:nvPr>
        </p:nvSpPr>
        <p:spPr>
          <a:xfrm>
            <a:off x="4119562" y="-446485"/>
            <a:ext cx="16144876" cy="3018235"/>
          </a:xfrm>
          <a:prstGeom prst="rect">
            <a:avLst/>
          </a:prstGeom>
        </p:spPr>
        <p:txBody>
          <a:bodyPr/>
          <a:lstStyle>
            <a:lvl1pPr>
              <a:defRPr sz="4600"/>
            </a:lvl1pPr>
          </a:lstStyle>
          <a:p>
            <a:r>
              <a:t>Comparison of equal interval, quantile and Jenks</a:t>
            </a:r>
          </a:p>
        </p:txBody>
      </p:sp>
      <p:pic>
        <p:nvPicPr>
          <p:cNvPr id="371" name="image33.png" descr="image33.png"/>
          <p:cNvPicPr>
            <a:picLocks noChangeAspect="1"/>
          </p:cNvPicPr>
          <p:nvPr/>
        </p:nvPicPr>
        <p:blipFill>
          <a:blip r:embed="rId3"/>
          <a:stretch>
            <a:fillRect/>
          </a:stretch>
        </p:blipFill>
        <p:spPr>
          <a:xfrm>
            <a:off x="3352799" y="1676399"/>
            <a:ext cx="8686802" cy="5851528"/>
          </a:xfrm>
          <a:prstGeom prst="rect">
            <a:avLst/>
          </a:prstGeom>
          <a:ln w="12700">
            <a:miter lim="400000"/>
          </a:ln>
        </p:spPr>
      </p:pic>
      <p:pic>
        <p:nvPicPr>
          <p:cNvPr id="372" name="image34.png" descr="image34.png"/>
          <p:cNvPicPr>
            <a:picLocks noChangeAspect="1"/>
          </p:cNvPicPr>
          <p:nvPr/>
        </p:nvPicPr>
        <p:blipFill>
          <a:blip r:embed="rId4"/>
          <a:stretch>
            <a:fillRect/>
          </a:stretch>
        </p:blipFill>
        <p:spPr>
          <a:xfrm>
            <a:off x="12344400" y="1676399"/>
            <a:ext cx="8686801" cy="5851528"/>
          </a:xfrm>
          <a:prstGeom prst="rect">
            <a:avLst/>
          </a:prstGeom>
          <a:ln w="12700">
            <a:miter lim="400000"/>
          </a:ln>
        </p:spPr>
      </p:pic>
      <p:pic>
        <p:nvPicPr>
          <p:cNvPr id="373" name="image35.png" descr="image35.png"/>
          <p:cNvPicPr>
            <a:picLocks noChangeAspect="1"/>
          </p:cNvPicPr>
          <p:nvPr/>
        </p:nvPicPr>
        <p:blipFill>
          <a:blip r:embed="rId5"/>
          <a:stretch>
            <a:fillRect/>
          </a:stretch>
        </p:blipFill>
        <p:spPr>
          <a:xfrm>
            <a:off x="7772400" y="7772400"/>
            <a:ext cx="8839200" cy="5800727"/>
          </a:xfrm>
          <a:prstGeom prst="rect">
            <a:avLst/>
          </a:prstGeom>
          <a:ln w="12700">
            <a:miter lim="400000"/>
          </a:ln>
        </p:spPr>
      </p:pic>
      <p:sp>
        <p:nvSpPr>
          <p:cNvPr id="374" name="Equal interval"/>
          <p:cNvSpPr txBox="1"/>
          <p:nvPr/>
        </p:nvSpPr>
        <p:spPr>
          <a:xfrm>
            <a:off x="3047999" y="6287033"/>
            <a:ext cx="4572001" cy="8371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spcBef>
                <a:spcPts val="2000"/>
              </a:spcBef>
              <a:defRPr sz="4600"/>
            </a:lvl1pPr>
          </a:lstStyle>
          <a:p>
            <a:r>
              <a:t>Equal interval</a:t>
            </a:r>
          </a:p>
        </p:txBody>
      </p:sp>
      <p:sp>
        <p:nvSpPr>
          <p:cNvPr id="375" name="Quantile"/>
          <p:cNvSpPr txBox="1"/>
          <p:nvPr/>
        </p:nvSpPr>
        <p:spPr>
          <a:xfrm>
            <a:off x="12344400" y="6287033"/>
            <a:ext cx="3810000" cy="8371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spcBef>
                <a:spcPts val="2000"/>
              </a:spcBef>
              <a:defRPr sz="4600"/>
            </a:lvl1pPr>
          </a:lstStyle>
          <a:p>
            <a:r>
              <a:t>Quantile</a:t>
            </a:r>
          </a:p>
        </p:txBody>
      </p:sp>
      <p:sp>
        <p:nvSpPr>
          <p:cNvPr id="376" name="Jenks"/>
          <p:cNvSpPr txBox="1"/>
          <p:nvPr/>
        </p:nvSpPr>
        <p:spPr>
          <a:xfrm>
            <a:off x="7924800" y="12383033"/>
            <a:ext cx="2895600" cy="8371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spcBef>
                <a:spcPts val="2000"/>
              </a:spcBef>
              <a:defRPr sz="4600"/>
            </a:lvl1pPr>
          </a:lstStyle>
          <a:p>
            <a:r>
              <a:t>Jenks</a:t>
            </a:r>
          </a:p>
        </p:txBody>
      </p:sp>
    </p:spTree>
    <p:extLst>
      <p:ext uri="{BB962C8B-B14F-4D97-AF65-F5344CB8AC3E}">
        <p14:creationId xmlns:p14="http://schemas.microsoft.com/office/powerpoint/2010/main" val="1648352781"/>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Picking Colors"/>
          <p:cNvSpPr txBox="1">
            <a:spLocks noGrp="1"/>
          </p:cNvSpPr>
          <p:nvPr>
            <p:ph type="title"/>
          </p:nvPr>
        </p:nvSpPr>
        <p:spPr>
          <a:prstGeom prst="rect">
            <a:avLst/>
          </a:prstGeom>
        </p:spPr>
        <p:txBody>
          <a:bodyPr/>
          <a:lstStyle/>
          <a:p>
            <a:r>
              <a:t>Picking Colors</a:t>
            </a:r>
          </a:p>
        </p:txBody>
      </p:sp>
      <p:sp>
        <p:nvSpPr>
          <p:cNvPr id="381" name="Lots of things to take into consideration with your map color schemes…"/>
          <p:cNvSpPr txBox="1">
            <a:spLocks noGrp="1"/>
          </p:cNvSpPr>
          <p:nvPr>
            <p:ph type="body" idx="1"/>
          </p:nvPr>
        </p:nvSpPr>
        <p:spPr>
          <a:prstGeom prst="rect">
            <a:avLst/>
          </a:prstGeom>
        </p:spPr>
        <p:txBody>
          <a:bodyPr/>
          <a:lstStyle/>
          <a:p>
            <a:pPr marL="478356" indent="-478356" defTabSz="714732">
              <a:spcBef>
                <a:spcPts val="5100"/>
              </a:spcBef>
              <a:defRPr sz="4002">
                <a:effectLst>
                  <a:outerShdw blurRad="44196" dist="22098" dir="5400000" rotWithShape="0">
                    <a:srgbClr val="000000"/>
                  </a:outerShdw>
                </a:effectLst>
              </a:defRPr>
            </a:pPr>
            <a:r>
              <a:t>Lots of things to take into consideration with your map color schemes</a:t>
            </a:r>
          </a:p>
          <a:p>
            <a:pPr marL="478356" indent="-478356" defTabSz="714732">
              <a:spcBef>
                <a:spcPts val="5100"/>
              </a:spcBef>
              <a:defRPr sz="4002">
                <a:effectLst>
                  <a:outerShdw blurRad="44196" dist="22098" dir="5400000" rotWithShape="0">
                    <a:srgbClr val="000000"/>
                  </a:outerShdw>
                </a:effectLst>
              </a:defRPr>
            </a:pPr>
            <a:r>
              <a:t>Main one is the audience and what you are trying to tell</a:t>
            </a:r>
          </a:p>
          <a:p>
            <a:pPr marL="478356" indent="-478356" defTabSz="714732">
              <a:spcBef>
                <a:spcPts val="5100"/>
              </a:spcBef>
              <a:defRPr sz="4002">
                <a:effectLst>
                  <a:outerShdw blurRad="44196" dist="22098" dir="5400000" rotWithShape="0">
                    <a:srgbClr val="000000"/>
                  </a:outerShdw>
                </a:effectLst>
              </a:defRPr>
            </a:pPr>
            <a:r>
              <a:t>ArcGIS Symbology Templates are a good place to start</a:t>
            </a:r>
          </a:p>
          <a:p>
            <a:pPr marL="478356" indent="-478356" defTabSz="714732">
              <a:spcBef>
                <a:spcPts val="5100"/>
              </a:spcBef>
              <a:defRPr sz="4002">
                <a:effectLst>
                  <a:outerShdw blurRad="44196" dist="22098" dir="5400000" rotWithShape="0">
                    <a:srgbClr val="000000"/>
                  </a:outerShdw>
                </a:effectLst>
              </a:defRPr>
            </a:pPr>
            <a:r>
              <a:t>For more advanced ideas there is the </a:t>
            </a:r>
            <a:r>
              <a:rPr u="sng">
                <a:hlinkClick r:id="rId2"/>
              </a:rPr>
              <a:t>colorbrewer2.org</a:t>
            </a:r>
            <a:r>
              <a:t> web site</a:t>
            </a:r>
          </a:p>
          <a:p>
            <a:pPr marL="831924" lvl="1" indent="-478356" defTabSz="714732">
              <a:spcBef>
                <a:spcPts val="5100"/>
              </a:spcBef>
              <a:defRPr sz="4002">
                <a:effectLst>
                  <a:outerShdw blurRad="44196" dist="22098" dir="5400000" rotWithShape="0">
                    <a:srgbClr val="000000"/>
                  </a:outerShdw>
                </a:effectLst>
              </a:defRPr>
            </a:pPr>
            <a:r>
              <a:t>Gives you colors and ramps to fit a variety of different use cases</a:t>
            </a:r>
          </a:p>
          <a:p>
            <a:pPr marL="831924" lvl="1" indent="-478356" defTabSz="714732">
              <a:spcBef>
                <a:spcPts val="5100"/>
              </a:spcBef>
              <a:defRPr sz="4002">
                <a:effectLst>
                  <a:outerShdw blurRad="44196" dist="22098" dir="5400000" rotWithShape="0">
                    <a:srgbClr val="000000"/>
                  </a:outerShdw>
                </a:effectLst>
              </a:defRPr>
            </a:pPr>
            <a:r>
              <a:t>Can pick colorblind safe, print friendly, or photocopy safe schemes</a:t>
            </a:r>
          </a:p>
        </p:txBody>
      </p:sp>
    </p:spTree>
    <p:extLst>
      <p:ext uri="{BB962C8B-B14F-4D97-AF65-F5344CB8AC3E}">
        <p14:creationId xmlns:p14="http://schemas.microsoft.com/office/powerpoint/2010/main" val="3455377696"/>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Working With Layouts"/>
          <p:cNvSpPr txBox="1">
            <a:spLocks noGrp="1"/>
          </p:cNvSpPr>
          <p:nvPr>
            <p:ph type="title"/>
          </p:nvPr>
        </p:nvSpPr>
        <p:spPr>
          <a:prstGeom prst="rect">
            <a:avLst/>
          </a:prstGeom>
        </p:spPr>
        <p:txBody>
          <a:bodyPr/>
          <a:lstStyle/>
          <a:p>
            <a:r>
              <a:t>Working With Layouts</a:t>
            </a:r>
          </a:p>
        </p:txBody>
      </p:sp>
      <p:sp>
        <p:nvSpPr>
          <p:cNvPr id="384" name="What maps do?…"/>
          <p:cNvSpPr txBox="1">
            <a:spLocks noGrp="1"/>
          </p:cNvSpPr>
          <p:nvPr>
            <p:ph type="body" idx="1"/>
          </p:nvPr>
        </p:nvSpPr>
        <p:spPr>
          <a:prstGeom prst="rect">
            <a:avLst/>
          </a:prstGeom>
        </p:spPr>
        <p:txBody>
          <a:bodyPr/>
          <a:lstStyle/>
          <a:p>
            <a:pPr marL="555082" indent="-555082">
              <a:defRPr sz="5600"/>
            </a:pPr>
            <a:r>
              <a:t>What maps do?</a:t>
            </a:r>
          </a:p>
          <a:p>
            <a:pPr marL="961482" lvl="1" indent="-555082">
              <a:defRPr sz="5600"/>
            </a:pPr>
            <a:r>
              <a:t>maps convey geographic information</a:t>
            </a:r>
          </a:p>
          <a:p>
            <a:pPr marL="961482" lvl="1" indent="-555082">
              <a:defRPr sz="5600"/>
            </a:pPr>
            <a:r>
              <a:t>highlight geographic relationships</a:t>
            </a:r>
          </a:p>
          <a:p>
            <a:pPr marL="961482" lvl="1" indent="-555082">
              <a:defRPr sz="5600"/>
            </a:pPr>
            <a:r>
              <a:t>present analysis results</a:t>
            </a:r>
          </a:p>
          <a:p>
            <a:pPr marL="961482" lvl="1" indent="-555082">
              <a:defRPr sz="5600"/>
            </a:pPr>
            <a:r>
              <a:t>guide people to a location</a:t>
            </a:r>
          </a:p>
        </p:txBody>
      </p:sp>
    </p:spTree>
    <p:extLst>
      <p:ext uri="{BB962C8B-B14F-4D97-AF65-F5344CB8AC3E}">
        <p14:creationId xmlns:p14="http://schemas.microsoft.com/office/powerpoint/2010/main" val="1009351044"/>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Working With Layouts"/>
          <p:cNvSpPr txBox="1">
            <a:spLocks noGrp="1"/>
          </p:cNvSpPr>
          <p:nvPr>
            <p:ph type="title"/>
          </p:nvPr>
        </p:nvSpPr>
        <p:spPr>
          <a:prstGeom prst="rect">
            <a:avLst/>
          </a:prstGeom>
        </p:spPr>
        <p:txBody>
          <a:bodyPr/>
          <a:lstStyle/>
          <a:p>
            <a:r>
              <a:t>Working With Layouts</a:t>
            </a:r>
          </a:p>
        </p:txBody>
      </p:sp>
      <p:sp>
        <p:nvSpPr>
          <p:cNvPr id="387" name="Things to consider when making a map…"/>
          <p:cNvSpPr txBox="1">
            <a:spLocks noGrp="1"/>
          </p:cNvSpPr>
          <p:nvPr>
            <p:ph type="body" idx="1"/>
          </p:nvPr>
        </p:nvSpPr>
        <p:spPr>
          <a:prstGeom prst="rect">
            <a:avLst/>
          </a:prstGeom>
        </p:spPr>
        <p:txBody>
          <a:bodyPr/>
          <a:lstStyle/>
          <a:p>
            <a:pPr marL="561219" indent="-561219">
              <a:defRPr sz="5800"/>
            </a:pPr>
            <a:r>
              <a:t>Things to consider when making a map</a:t>
            </a:r>
          </a:p>
          <a:p>
            <a:pPr marL="967619" lvl="1" indent="-561219">
              <a:defRPr sz="5800"/>
            </a:pPr>
            <a:r>
              <a:t>how and where it will be presented</a:t>
            </a:r>
          </a:p>
          <a:p>
            <a:pPr marL="967619" lvl="1" indent="-561219">
              <a:defRPr sz="5800"/>
            </a:pPr>
            <a:r>
              <a:t>who is the intended audience</a:t>
            </a:r>
          </a:p>
          <a:p>
            <a:pPr marL="967619" lvl="1" indent="-561219">
              <a:defRPr sz="5800"/>
            </a:pPr>
            <a:r>
              <a:t>reality and the need to generalize</a:t>
            </a:r>
          </a:p>
          <a:p>
            <a:pPr marL="967619" lvl="1" indent="-561219">
              <a:defRPr sz="5800"/>
            </a:pPr>
            <a:r>
              <a:t>scale and technical limits</a:t>
            </a:r>
          </a:p>
        </p:txBody>
      </p:sp>
    </p:spTree>
    <p:extLst>
      <p:ext uri="{BB962C8B-B14F-4D97-AF65-F5344CB8AC3E}">
        <p14:creationId xmlns:p14="http://schemas.microsoft.com/office/powerpoint/2010/main" val="2704292970"/>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Gretchen Peterson’s Map Evaluation Checklist"/>
          <p:cNvSpPr txBox="1">
            <a:spLocks noGrp="1"/>
          </p:cNvSpPr>
          <p:nvPr>
            <p:ph type="title"/>
          </p:nvPr>
        </p:nvSpPr>
        <p:spPr>
          <a:prstGeom prst="rect">
            <a:avLst/>
          </a:prstGeom>
        </p:spPr>
        <p:txBody>
          <a:bodyPr/>
          <a:lstStyle>
            <a:lvl1pPr defTabSz="780454">
              <a:defRPr sz="8550">
                <a:effectLst>
                  <a:outerShdw blurRad="48260" dist="24130" dir="5400000" rotWithShape="0">
                    <a:srgbClr val="000000"/>
                  </a:outerShdw>
                </a:effectLst>
              </a:defRPr>
            </a:lvl1pPr>
          </a:lstStyle>
          <a:p>
            <a:r>
              <a:t>Gretchen Peterson’s Map Evaluation Checklist</a:t>
            </a:r>
            <a:endParaRPr sz="1520" b="0">
              <a:solidFill>
                <a:srgbClr val="000000"/>
              </a:solidFill>
            </a:endParaRPr>
          </a:p>
        </p:txBody>
      </p:sp>
      <p:pic>
        <p:nvPicPr>
          <p:cNvPr id="390" name="Image" descr="Image"/>
          <p:cNvPicPr>
            <a:picLocks noChangeAspect="1"/>
          </p:cNvPicPr>
          <p:nvPr/>
        </p:nvPicPr>
        <p:blipFill>
          <a:blip r:embed="rId2"/>
          <a:stretch>
            <a:fillRect/>
          </a:stretch>
        </p:blipFill>
        <p:spPr>
          <a:xfrm>
            <a:off x="3219016" y="3819223"/>
            <a:ext cx="5893595" cy="8661798"/>
          </a:xfrm>
          <a:prstGeom prst="rect">
            <a:avLst/>
          </a:prstGeom>
          <a:ln w="12700">
            <a:miter lim="400000"/>
          </a:ln>
        </p:spPr>
      </p:pic>
      <p:pic>
        <p:nvPicPr>
          <p:cNvPr id="391" name="Image" descr="Image"/>
          <p:cNvPicPr>
            <a:picLocks noChangeAspect="1"/>
          </p:cNvPicPr>
          <p:nvPr/>
        </p:nvPicPr>
        <p:blipFill>
          <a:blip r:embed="rId3"/>
          <a:stretch>
            <a:fillRect/>
          </a:stretch>
        </p:blipFill>
        <p:spPr>
          <a:xfrm>
            <a:off x="9298781" y="3344385"/>
            <a:ext cx="5786438" cy="10144126"/>
          </a:xfrm>
          <a:prstGeom prst="rect">
            <a:avLst/>
          </a:prstGeom>
          <a:ln w="12700">
            <a:miter lim="400000"/>
          </a:ln>
        </p:spPr>
      </p:pic>
      <p:pic>
        <p:nvPicPr>
          <p:cNvPr id="392" name="Image" descr="Image"/>
          <p:cNvPicPr>
            <a:picLocks noChangeAspect="1"/>
          </p:cNvPicPr>
          <p:nvPr/>
        </p:nvPicPr>
        <p:blipFill>
          <a:blip r:embed="rId4"/>
          <a:stretch>
            <a:fillRect/>
          </a:stretch>
        </p:blipFill>
        <p:spPr>
          <a:xfrm>
            <a:off x="15271388" y="6143625"/>
            <a:ext cx="5911454" cy="3464719"/>
          </a:xfrm>
          <a:prstGeom prst="rect">
            <a:avLst/>
          </a:prstGeom>
          <a:ln w="12700">
            <a:miter lim="400000"/>
          </a:ln>
        </p:spPr>
      </p:pic>
    </p:spTree>
    <p:extLst>
      <p:ext uri="{BB962C8B-B14F-4D97-AF65-F5344CB8AC3E}">
        <p14:creationId xmlns:p14="http://schemas.microsoft.com/office/powerpoint/2010/main" val="440445481"/>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4" name="GIS_cartography_poster.jpg" descr="GIS_cartography_poster.jpg"/>
          <p:cNvPicPr>
            <a:picLocks noChangeAspect="1"/>
          </p:cNvPicPr>
          <p:nvPr/>
        </p:nvPicPr>
        <p:blipFill>
          <a:blip r:embed="rId2"/>
          <a:stretch>
            <a:fillRect/>
          </a:stretch>
        </p:blipFill>
        <p:spPr>
          <a:xfrm>
            <a:off x="7048500" y="-1"/>
            <a:ext cx="10287000" cy="13716001"/>
          </a:xfrm>
          <a:prstGeom prst="rect">
            <a:avLst/>
          </a:prstGeom>
          <a:ln w="12700">
            <a:miter lim="400000"/>
          </a:ln>
        </p:spPr>
      </p:pic>
    </p:spTree>
    <p:extLst>
      <p:ext uri="{BB962C8B-B14F-4D97-AF65-F5344CB8AC3E}">
        <p14:creationId xmlns:p14="http://schemas.microsoft.com/office/powerpoint/2010/main" val="1896083729"/>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Things to Watch For"/>
          <p:cNvSpPr txBox="1">
            <a:spLocks noGrp="1"/>
          </p:cNvSpPr>
          <p:nvPr>
            <p:ph type="title"/>
          </p:nvPr>
        </p:nvSpPr>
        <p:spPr>
          <a:prstGeom prst="rect">
            <a:avLst/>
          </a:prstGeom>
        </p:spPr>
        <p:txBody>
          <a:bodyPr/>
          <a:lstStyle>
            <a:lvl1pPr>
              <a:defRPr sz="7800"/>
            </a:lvl1pPr>
          </a:lstStyle>
          <a:p>
            <a:r>
              <a:t>Things to Watch For</a:t>
            </a:r>
          </a:p>
        </p:txBody>
      </p:sp>
      <p:sp>
        <p:nvSpPr>
          <p:cNvPr id="397" name="remove_underscores_from_titles_they_look_funny"/>
          <p:cNvSpPr txBox="1"/>
          <p:nvPr/>
        </p:nvSpPr>
        <p:spPr>
          <a:xfrm>
            <a:off x="4354365" y="4498562"/>
            <a:ext cx="9506433" cy="6263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3200"/>
            </a:lvl1pPr>
          </a:lstStyle>
          <a:p>
            <a:r>
              <a:t>remove_underscores_from_titles_they_look_funny</a:t>
            </a:r>
          </a:p>
        </p:txBody>
      </p:sp>
      <p:pic>
        <p:nvPicPr>
          <p:cNvPr id="398" name="image36.png" descr="image36.png"/>
          <p:cNvPicPr>
            <a:picLocks noChangeAspect="1"/>
          </p:cNvPicPr>
          <p:nvPr/>
        </p:nvPicPr>
        <p:blipFill>
          <a:blip r:embed="rId2"/>
          <a:srcRect t="13860" r="6273" b="15648"/>
          <a:stretch>
            <a:fillRect/>
          </a:stretch>
        </p:blipFill>
        <p:spPr>
          <a:xfrm>
            <a:off x="15303500" y="4060825"/>
            <a:ext cx="5597527" cy="1501775"/>
          </a:xfrm>
          <a:prstGeom prst="rect">
            <a:avLst/>
          </a:prstGeom>
          <a:ln w="12700">
            <a:miter lim="400000"/>
          </a:ln>
        </p:spPr>
      </p:pic>
      <p:sp>
        <p:nvSpPr>
          <p:cNvPr id="399" name="round numbers so there aren't as many decimal places"/>
          <p:cNvSpPr txBox="1"/>
          <p:nvPr/>
        </p:nvSpPr>
        <p:spPr>
          <a:xfrm>
            <a:off x="11988800" y="9018131"/>
            <a:ext cx="8629650" cy="11216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defRPr sz="3200"/>
            </a:lvl1pPr>
          </a:lstStyle>
          <a:p>
            <a:r>
              <a:t>round numbers so there aren't as many decimal places </a:t>
            </a:r>
          </a:p>
        </p:txBody>
      </p:sp>
      <p:pic>
        <p:nvPicPr>
          <p:cNvPr id="400" name="image37.png" descr="image37.png"/>
          <p:cNvPicPr>
            <a:picLocks noChangeAspect="1"/>
          </p:cNvPicPr>
          <p:nvPr/>
        </p:nvPicPr>
        <p:blipFill>
          <a:blip r:embed="rId3"/>
          <a:srcRect l="3098" r="3390"/>
          <a:stretch>
            <a:fillRect/>
          </a:stretch>
        </p:blipFill>
        <p:spPr>
          <a:xfrm>
            <a:off x="3575049" y="7254875"/>
            <a:ext cx="7092952" cy="5375275"/>
          </a:xfrm>
          <a:prstGeom prst="rect">
            <a:avLst/>
          </a:prstGeom>
          <a:ln w="12700">
            <a:miter lim="400000"/>
          </a:ln>
        </p:spPr>
      </p:pic>
    </p:spTree>
    <p:extLst>
      <p:ext uri="{BB962C8B-B14F-4D97-AF65-F5344CB8AC3E}">
        <p14:creationId xmlns:p14="http://schemas.microsoft.com/office/powerpoint/2010/main" val="276641172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 name="ishot-1409142145571.png" descr="ishot-1409142145571.png"/>
          <p:cNvPicPr>
            <a:picLocks noChangeAspect="1"/>
          </p:cNvPicPr>
          <p:nvPr/>
        </p:nvPicPr>
        <p:blipFill>
          <a:blip r:embed="rId3"/>
          <a:stretch>
            <a:fillRect/>
          </a:stretch>
        </p:blipFill>
        <p:spPr>
          <a:xfrm>
            <a:off x="1" y="1435833"/>
            <a:ext cx="24384000" cy="2158213"/>
          </a:xfrm>
          <a:prstGeom prst="rect">
            <a:avLst/>
          </a:prstGeom>
          <a:ln w="12700">
            <a:miter lim="400000"/>
          </a:ln>
        </p:spPr>
      </p:pic>
      <p:pic>
        <p:nvPicPr>
          <p:cNvPr id="168" name="ishot-1409142145081.png" descr="ishot-1409142145081.png"/>
          <p:cNvPicPr>
            <a:picLocks noChangeAspect="1"/>
          </p:cNvPicPr>
          <p:nvPr/>
        </p:nvPicPr>
        <p:blipFill>
          <a:blip r:embed="rId4"/>
          <a:stretch>
            <a:fillRect/>
          </a:stretch>
        </p:blipFill>
        <p:spPr>
          <a:xfrm>
            <a:off x="0" y="4040891"/>
            <a:ext cx="24334512" cy="4760209"/>
          </a:xfrm>
          <a:prstGeom prst="rect">
            <a:avLst/>
          </a:prstGeom>
          <a:ln w="12700">
            <a:miter lim="400000"/>
          </a:ln>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Things to Watch For"/>
          <p:cNvSpPr txBox="1">
            <a:spLocks noGrp="1"/>
          </p:cNvSpPr>
          <p:nvPr>
            <p:ph type="title"/>
          </p:nvPr>
        </p:nvSpPr>
        <p:spPr>
          <a:prstGeom prst="rect">
            <a:avLst/>
          </a:prstGeom>
        </p:spPr>
        <p:txBody>
          <a:bodyPr/>
          <a:lstStyle>
            <a:lvl1pPr>
              <a:defRPr sz="7800"/>
            </a:lvl1pPr>
          </a:lstStyle>
          <a:p>
            <a:r>
              <a:t>Things to Watch For</a:t>
            </a:r>
          </a:p>
        </p:txBody>
      </p:sp>
      <p:sp>
        <p:nvSpPr>
          <p:cNvPr id="403" name="use even rounded numbers for scale bar increments. for example,  end the graphic scale at 5 miles or 2.5 miles"/>
          <p:cNvSpPr txBox="1"/>
          <p:nvPr/>
        </p:nvSpPr>
        <p:spPr>
          <a:xfrm>
            <a:off x="4117975" y="4641393"/>
            <a:ext cx="6010275" cy="21122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defRPr sz="3200"/>
            </a:lvl1pPr>
          </a:lstStyle>
          <a:p>
            <a:r>
              <a:t>use even rounded numbers for scale bar increments. for example,  end the graphic scale at 5 miles or 2.5 miles  </a:t>
            </a:r>
          </a:p>
        </p:txBody>
      </p:sp>
      <p:pic>
        <p:nvPicPr>
          <p:cNvPr id="404" name="image38.png" descr="image38.png"/>
          <p:cNvPicPr>
            <a:picLocks noChangeAspect="1"/>
          </p:cNvPicPr>
          <p:nvPr/>
        </p:nvPicPr>
        <p:blipFill>
          <a:blip r:embed="rId2"/>
          <a:stretch>
            <a:fillRect/>
          </a:stretch>
        </p:blipFill>
        <p:spPr>
          <a:xfrm>
            <a:off x="11407775" y="3454399"/>
            <a:ext cx="6073775" cy="2416177"/>
          </a:xfrm>
          <a:prstGeom prst="rect">
            <a:avLst/>
          </a:prstGeom>
          <a:ln w="12700">
            <a:miter lim="400000"/>
          </a:ln>
        </p:spPr>
      </p:pic>
      <p:sp>
        <p:nvSpPr>
          <p:cNvPr id="405" name="make sure your legend titles are meaningful and will be understood by someone other than you"/>
          <p:cNvSpPr txBox="1"/>
          <p:nvPr/>
        </p:nvSpPr>
        <p:spPr>
          <a:xfrm>
            <a:off x="3578225" y="9076868"/>
            <a:ext cx="5461001" cy="21122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defRPr sz="3200"/>
            </a:lvl1pPr>
          </a:lstStyle>
          <a:p>
            <a:r>
              <a:t>make sure your legend titles are meaningful and will be understood by someone other than you</a:t>
            </a:r>
          </a:p>
        </p:txBody>
      </p:sp>
      <p:pic>
        <p:nvPicPr>
          <p:cNvPr id="406" name="image39.png" descr="image39.png"/>
          <p:cNvPicPr>
            <a:picLocks noChangeAspect="1"/>
          </p:cNvPicPr>
          <p:nvPr/>
        </p:nvPicPr>
        <p:blipFill>
          <a:blip r:embed="rId3"/>
          <a:srcRect r="7059"/>
          <a:stretch>
            <a:fillRect/>
          </a:stretch>
        </p:blipFill>
        <p:spPr>
          <a:xfrm>
            <a:off x="10864057" y="8061325"/>
            <a:ext cx="4505324" cy="4832352"/>
          </a:xfrm>
          <a:prstGeom prst="rect">
            <a:avLst/>
          </a:prstGeom>
          <a:ln w="12700">
            <a:miter lim="400000"/>
          </a:ln>
        </p:spPr>
      </p:pic>
      <p:sp>
        <p:nvSpPr>
          <p:cNvPr id="407" name="Line"/>
          <p:cNvSpPr/>
          <p:nvPr/>
        </p:nvSpPr>
        <p:spPr>
          <a:xfrm flipV="1">
            <a:off x="9525000" y="8381999"/>
            <a:ext cx="1219201" cy="666752"/>
          </a:xfrm>
          <a:prstGeom prst="line">
            <a:avLst/>
          </a:prstGeom>
          <a:ln w="25400">
            <a:solidFill>
              <a:srgbClr val="FFFFFF"/>
            </a:solidFill>
            <a:tailEnd type="triangle"/>
          </a:ln>
        </p:spPr>
        <p:txBody>
          <a:bodyPr lIns="71437" tIns="71437" rIns="71437" bIns="71437" anchor="ctr"/>
          <a:lstStyle/>
          <a:p>
            <a:pPr algn="l" defTabSz="642937">
              <a:defRPr sz="2200">
                <a:solidFill>
                  <a:srgbClr val="000000"/>
                </a:solidFill>
                <a:effectLst/>
                <a:latin typeface="Helvetica"/>
                <a:ea typeface="Helvetica"/>
                <a:cs typeface="Helvetica"/>
                <a:sym typeface="Helvetica"/>
              </a:defRPr>
            </a:pPr>
            <a:endParaRPr/>
          </a:p>
        </p:txBody>
      </p:sp>
      <p:sp>
        <p:nvSpPr>
          <p:cNvPr id="408" name="use different sizes as well as colors to discern the various  feature types (roads in this example), especially when you showing many classes, in this example, they are hard to understand. Also, make sure labels are intuitive – in this example, what does"/>
          <p:cNvSpPr txBox="1"/>
          <p:nvPr/>
        </p:nvSpPr>
        <p:spPr>
          <a:xfrm>
            <a:off x="16348890" y="8008227"/>
            <a:ext cx="4651374" cy="42495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defRPr sz="2200"/>
            </a:lvl1pPr>
          </a:lstStyle>
          <a:p>
            <a:r>
              <a:t>use different sizes as well as colors to discern the various  feature types (roads in this example), especially when you showing many classes, in this example, they are hard to understand. Also, make sure labels are intuitive – in this example, what does "road, unseparated" really mean? better classification would be "interstates, county roads etc</a:t>
            </a:r>
          </a:p>
        </p:txBody>
      </p:sp>
      <p:sp>
        <p:nvSpPr>
          <p:cNvPr id="409" name="Line"/>
          <p:cNvSpPr/>
          <p:nvPr/>
        </p:nvSpPr>
        <p:spPr>
          <a:xfrm flipH="1">
            <a:off x="15489499" y="10267950"/>
            <a:ext cx="1347129" cy="0"/>
          </a:xfrm>
          <a:prstGeom prst="line">
            <a:avLst/>
          </a:prstGeom>
          <a:ln w="25400">
            <a:solidFill>
              <a:srgbClr val="FFFFFF"/>
            </a:solidFill>
            <a:tailEnd type="triangle"/>
          </a:ln>
        </p:spPr>
        <p:txBody>
          <a:bodyPr lIns="71437" tIns="71437" rIns="71437" bIns="71437" anchor="ctr"/>
          <a:lstStyle/>
          <a:p>
            <a:pPr algn="l" defTabSz="642937">
              <a:defRPr sz="2200">
                <a:solidFill>
                  <a:srgbClr val="000000"/>
                </a:solidFill>
                <a:effectLst/>
                <a:latin typeface="Helvetica"/>
                <a:ea typeface="Helvetica"/>
                <a:cs typeface="Helvetica"/>
                <a:sym typeface="Helvetica"/>
              </a:defRPr>
            </a:pPr>
            <a:endParaRPr/>
          </a:p>
        </p:txBody>
      </p:sp>
      <p:pic>
        <p:nvPicPr>
          <p:cNvPr id="410" name="image40.png" descr="image40.png"/>
          <p:cNvPicPr>
            <a:picLocks noChangeAspect="1"/>
          </p:cNvPicPr>
          <p:nvPr/>
        </p:nvPicPr>
        <p:blipFill>
          <a:blip r:embed="rId4"/>
          <a:stretch>
            <a:fillRect/>
          </a:stretch>
        </p:blipFill>
        <p:spPr>
          <a:xfrm>
            <a:off x="11379200" y="5988050"/>
            <a:ext cx="6718300" cy="1336676"/>
          </a:xfrm>
          <a:prstGeom prst="rect">
            <a:avLst/>
          </a:prstGeom>
          <a:ln w="12700">
            <a:miter lim="400000"/>
          </a:ln>
        </p:spPr>
      </p:pic>
    </p:spTree>
    <p:extLst>
      <p:ext uri="{BB962C8B-B14F-4D97-AF65-F5344CB8AC3E}">
        <p14:creationId xmlns:p14="http://schemas.microsoft.com/office/powerpoint/2010/main" val="4215387511"/>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Things to Watch For"/>
          <p:cNvSpPr txBox="1">
            <a:spLocks noGrp="1"/>
          </p:cNvSpPr>
          <p:nvPr>
            <p:ph type="title"/>
          </p:nvPr>
        </p:nvSpPr>
        <p:spPr>
          <a:prstGeom prst="rect">
            <a:avLst/>
          </a:prstGeom>
        </p:spPr>
        <p:txBody>
          <a:bodyPr/>
          <a:lstStyle>
            <a:lvl1pPr>
              <a:defRPr sz="7800"/>
            </a:lvl1pPr>
          </a:lstStyle>
          <a:p>
            <a:r>
              <a:t>Things to Watch For</a:t>
            </a:r>
          </a:p>
        </p:txBody>
      </p:sp>
      <p:pic>
        <p:nvPicPr>
          <p:cNvPr id="413" name="image41.png" descr="image41.png"/>
          <p:cNvPicPr>
            <a:picLocks noChangeAspect="1"/>
          </p:cNvPicPr>
          <p:nvPr/>
        </p:nvPicPr>
        <p:blipFill>
          <a:blip r:embed="rId2"/>
          <a:stretch>
            <a:fillRect/>
          </a:stretch>
        </p:blipFill>
        <p:spPr>
          <a:xfrm>
            <a:off x="3047999" y="3473450"/>
            <a:ext cx="17843501" cy="7175501"/>
          </a:xfrm>
          <a:prstGeom prst="rect">
            <a:avLst/>
          </a:prstGeom>
          <a:ln w="12700">
            <a:miter lim="400000"/>
          </a:ln>
        </p:spPr>
      </p:pic>
      <p:sp>
        <p:nvSpPr>
          <p:cNvPr id="414" name="make sure all legend items are relevant"/>
          <p:cNvSpPr txBox="1"/>
          <p:nvPr/>
        </p:nvSpPr>
        <p:spPr>
          <a:xfrm>
            <a:off x="3908425" y="10968089"/>
            <a:ext cx="9340851" cy="17493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lstStyle>
          <a:p>
            <a:r>
              <a:t>make sure all legend items are relevant</a:t>
            </a:r>
          </a:p>
        </p:txBody>
      </p:sp>
      <p:sp>
        <p:nvSpPr>
          <p:cNvPr id="415" name="Is this needed?"/>
          <p:cNvSpPr txBox="1"/>
          <p:nvPr/>
        </p:nvSpPr>
        <p:spPr>
          <a:xfrm>
            <a:off x="16802100" y="11486692"/>
            <a:ext cx="3717927" cy="6263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defRPr sz="3200"/>
            </a:lvl1pPr>
          </a:lstStyle>
          <a:p>
            <a:r>
              <a:t>Is this needed?</a:t>
            </a:r>
          </a:p>
        </p:txBody>
      </p:sp>
      <p:sp>
        <p:nvSpPr>
          <p:cNvPr id="416" name="Line"/>
          <p:cNvSpPr/>
          <p:nvPr/>
        </p:nvSpPr>
        <p:spPr>
          <a:xfrm flipH="1" flipV="1">
            <a:off x="17706976" y="10217149"/>
            <a:ext cx="812801" cy="1104902"/>
          </a:xfrm>
          <a:prstGeom prst="line">
            <a:avLst/>
          </a:prstGeom>
          <a:ln w="50800">
            <a:solidFill>
              <a:srgbClr val="000000"/>
            </a:solidFill>
            <a:tailEnd type="triangle"/>
          </a:ln>
        </p:spPr>
        <p:txBody>
          <a:bodyPr lIns="71437" tIns="71437" rIns="71437" bIns="71437" anchor="ctr"/>
          <a:lstStyle/>
          <a:p>
            <a:pPr algn="l" defTabSz="642937">
              <a:defRPr sz="2200">
                <a:solidFill>
                  <a:srgbClr val="000000"/>
                </a:solidFill>
                <a:effectLst/>
                <a:latin typeface="Helvetica"/>
                <a:ea typeface="Helvetica"/>
                <a:cs typeface="Helvetica"/>
                <a:sym typeface="Helvetica"/>
              </a:defRPr>
            </a:pPr>
            <a:endParaRPr/>
          </a:p>
        </p:txBody>
      </p:sp>
      <p:sp>
        <p:nvSpPr>
          <p:cNvPr id="417" name="????"/>
          <p:cNvSpPr txBox="1"/>
          <p:nvPr/>
        </p:nvSpPr>
        <p:spPr>
          <a:xfrm>
            <a:off x="7235825" y="8946692"/>
            <a:ext cx="1368425" cy="6263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defRPr sz="3200"/>
            </a:lvl1pPr>
          </a:lstStyle>
          <a:p>
            <a:r>
              <a:t>????</a:t>
            </a:r>
          </a:p>
        </p:txBody>
      </p:sp>
      <p:sp>
        <p:nvSpPr>
          <p:cNvPr id="418" name="Line"/>
          <p:cNvSpPr/>
          <p:nvPr/>
        </p:nvSpPr>
        <p:spPr>
          <a:xfrm>
            <a:off x="8293100" y="9264650"/>
            <a:ext cx="901701" cy="180977"/>
          </a:xfrm>
          <a:prstGeom prst="line">
            <a:avLst/>
          </a:prstGeom>
          <a:ln w="50800">
            <a:solidFill>
              <a:srgbClr val="000000"/>
            </a:solidFill>
            <a:tailEnd type="triangle"/>
          </a:ln>
        </p:spPr>
        <p:txBody>
          <a:bodyPr lIns="71437" tIns="71437" rIns="71437" bIns="71437" anchor="ctr"/>
          <a:lstStyle/>
          <a:p>
            <a:pPr algn="l" defTabSz="642937">
              <a:defRPr sz="2200">
                <a:solidFill>
                  <a:srgbClr val="000000"/>
                </a:solidFill>
                <a:effectLst/>
                <a:latin typeface="Helvetica"/>
                <a:ea typeface="Helvetica"/>
                <a:cs typeface="Helvetica"/>
                <a:sym typeface="Helvetica"/>
              </a:defRPr>
            </a:pPr>
            <a:endParaRPr/>
          </a:p>
        </p:txBody>
      </p:sp>
      <p:sp>
        <p:nvSpPr>
          <p:cNvPr id="419" name="????"/>
          <p:cNvSpPr txBox="1"/>
          <p:nvPr/>
        </p:nvSpPr>
        <p:spPr>
          <a:xfrm>
            <a:off x="13423900" y="10807242"/>
            <a:ext cx="1368427" cy="6263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defRPr sz="3200"/>
            </a:lvl1pPr>
          </a:lstStyle>
          <a:p>
            <a:r>
              <a:t>????</a:t>
            </a:r>
          </a:p>
        </p:txBody>
      </p:sp>
      <p:sp>
        <p:nvSpPr>
          <p:cNvPr id="420" name="Line"/>
          <p:cNvSpPr/>
          <p:nvPr/>
        </p:nvSpPr>
        <p:spPr>
          <a:xfrm flipV="1">
            <a:off x="14357349" y="10147299"/>
            <a:ext cx="660401" cy="717552"/>
          </a:xfrm>
          <a:prstGeom prst="line">
            <a:avLst/>
          </a:prstGeom>
          <a:ln w="50800">
            <a:solidFill>
              <a:srgbClr val="000000"/>
            </a:solidFill>
            <a:tailEnd type="triangle"/>
          </a:ln>
        </p:spPr>
        <p:txBody>
          <a:bodyPr lIns="71437" tIns="71437" rIns="71437" bIns="71437" anchor="ctr"/>
          <a:lstStyle/>
          <a:p>
            <a:pPr algn="l" defTabSz="642937">
              <a:defRPr sz="2200">
                <a:solidFill>
                  <a:srgbClr val="000000"/>
                </a:solidFill>
                <a:effectLst/>
                <a:latin typeface="Helvetica"/>
                <a:ea typeface="Helvetica"/>
                <a:cs typeface="Helvetica"/>
                <a:sym typeface="Helvetica"/>
              </a:defRPr>
            </a:pPr>
            <a:endParaRPr/>
          </a:p>
        </p:txBody>
      </p:sp>
    </p:spTree>
    <p:extLst>
      <p:ext uri="{BB962C8B-B14F-4D97-AF65-F5344CB8AC3E}">
        <p14:creationId xmlns:p14="http://schemas.microsoft.com/office/powerpoint/2010/main" val="1690933405"/>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Querying and Selecting Data"/>
          <p:cNvSpPr txBox="1">
            <a:spLocks noGrp="1"/>
          </p:cNvSpPr>
          <p:nvPr>
            <p:ph type="title"/>
          </p:nvPr>
        </p:nvSpPr>
        <p:spPr>
          <a:prstGeom prst="rect">
            <a:avLst/>
          </a:prstGeom>
        </p:spPr>
        <p:txBody>
          <a:bodyPr/>
          <a:lstStyle/>
          <a:p>
            <a:r>
              <a:rPr lang="en-US" dirty="0"/>
              <a:t>q</a:t>
            </a:r>
            <a:r>
              <a:rPr dirty="0"/>
              <a:t>uerying and </a:t>
            </a:r>
            <a:r>
              <a:rPr lang="en-US" dirty="0"/>
              <a:t>s</a:t>
            </a:r>
            <a:r>
              <a:rPr dirty="0"/>
              <a:t>electin</a:t>
            </a:r>
            <a:r>
              <a:rPr lang="en-US" dirty="0"/>
              <a:t>g</a:t>
            </a:r>
            <a:endParaRPr dirty="0"/>
          </a:p>
        </p:txBody>
      </p:sp>
      <p:sp>
        <p:nvSpPr>
          <p:cNvPr id="195" name="Query – ask a question…"/>
          <p:cNvSpPr txBox="1">
            <a:spLocks noGrp="1"/>
          </p:cNvSpPr>
          <p:nvPr>
            <p:ph type="body" idx="1"/>
          </p:nvPr>
        </p:nvSpPr>
        <p:spPr>
          <a:prstGeom prst="rect">
            <a:avLst/>
          </a:prstGeom>
        </p:spPr>
        <p:txBody>
          <a:bodyPr>
            <a:normAutofit/>
          </a:bodyPr>
          <a:lstStyle/>
          <a:p>
            <a:pPr marL="0" indent="0" defTabSz="764024">
              <a:spcBef>
                <a:spcPts val="5400"/>
              </a:spcBef>
              <a:buNone/>
              <a:defRPr sz="4278">
                <a:effectLst>
                  <a:outerShdw blurRad="47244" dist="23622" dir="5400000" rotWithShape="0">
                    <a:srgbClr val="000000"/>
                  </a:outerShdw>
                </a:effectLst>
              </a:defRPr>
            </a:pPr>
            <a:r>
              <a:rPr lang="en-US" sz="13800" dirty="0"/>
              <a:t>q</a:t>
            </a:r>
            <a:r>
              <a:rPr sz="13800" dirty="0"/>
              <a:t>uery </a:t>
            </a:r>
            <a:endParaRPr lang="en-US" sz="13800" dirty="0"/>
          </a:p>
          <a:p>
            <a:pPr marL="0" indent="0" defTabSz="764024">
              <a:spcBef>
                <a:spcPts val="5400"/>
              </a:spcBef>
              <a:buNone/>
              <a:defRPr sz="4278">
                <a:effectLst>
                  <a:outerShdw blurRad="47244" dist="23622" dir="5400000" rotWithShape="0">
                    <a:srgbClr val="000000"/>
                  </a:outerShdw>
                </a:effectLst>
              </a:defRPr>
            </a:pPr>
            <a:r>
              <a:rPr lang="en-US" sz="13800" dirty="0"/>
              <a:t>&gt;&gt;&gt; </a:t>
            </a:r>
            <a:r>
              <a:rPr sz="13800" dirty="0"/>
              <a:t>ask a question</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Querying and Selecting Data"/>
          <p:cNvSpPr txBox="1">
            <a:spLocks noGrp="1"/>
          </p:cNvSpPr>
          <p:nvPr>
            <p:ph type="title"/>
          </p:nvPr>
        </p:nvSpPr>
        <p:spPr>
          <a:xfrm>
            <a:off x="3183731" y="339328"/>
            <a:ext cx="18016538" cy="3018235"/>
          </a:xfrm>
          <a:prstGeom prst="rect">
            <a:avLst/>
          </a:prstGeom>
        </p:spPr>
        <p:txBody>
          <a:bodyPr/>
          <a:lstStyle/>
          <a:p>
            <a:r>
              <a:rPr lang="en-US" dirty="0"/>
              <a:t>q</a:t>
            </a:r>
            <a:r>
              <a:rPr dirty="0"/>
              <a:t>uerying and </a:t>
            </a:r>
            <a:r>
              <a:rPr lang="en-US" dirty="0"/>
              <a:t>s</a:t>
            </a:r>
            <a:r>
              <a:rPr dirty="0"/>
              <a:t>electin</a:t>
            </a:r>
            <a:r>
              <a:rPr lang="en-US" dirty="0"/>
              <a:t>g - </a:t>
            </a:r>
            <a:r>
              <a:rPr lang="en-US" dirty="0" err="1"/>
              <a:t>arcmap</a:t>
            </a:r>
            <a:endParaRPr dirty="0"/>
          </a:p>
        </p:txBody>
      </p:sp>
      <p:sp>
        <p:nvSpPr>
          <p:cNvPr id="195" name="Query – ask a question…"/>
          <p:cNvSpPr txBox="1">
            <a:spLocks noGrp="1"/>
          </p:cNvSpPr>
          <p:nvPr>
            <p:ph type="body" idx="1"/>
          </p:nvPr>
        </p:nvSpPr>
        <p:spPr>
          <a:xfrm>
            <a:off x="6830615" y="3357563"/>
            <a:ext cx="10722769" cy="9675019"/>
          </a:xfrm>
          <a:prstGeom prst="rect">
            <a:avLst/>
          </a:prstGeom>
        </p:spPr>
        <p:txBody>
          <a:bodyPr>
            <a:noAutofit/>
          </a:bodyPr>
          <a:lstStyle/>
          <a:p>
            <a:pPr marL="889298" lvl="1" indent="-511346" defTabSz="764024">
              <a:spcBef>
                <a:spcPts val="5400"/>
              </a:spcBef>
              <a:defRPr sz="4278">
                <a:effectLst>
                  <a:outerShdw blurRad="47244" dist="23622" dir="5400000" rotWithShape="0">
                    <a:srgbClr val="000000"/>
                  </a:outerShdw>
                </a:effectLst>
              </a:defRPr>
            </a:pPr>
            <a:r>
              <a:rPr lang="en-US" sz="8000" dirty="0"/>
              <a:t>i</a:t>
            </a:r>
            <a:r>
              <a:rPr sz="8000" dirty="0"/>
              <a:t>dentify</a:t>
            </a:r>
          </a:p>
          <a:p>
            <a:pPr marL="889298" lvl="1" indent="-511346" defTabSz="764024">
              <a:spcBef>
                <a:spcPts val="5400"/>
              </a:spcBef>
              <a:defRPr sz="4278">
                <a:effectLst>
                  <a:outerShdw blurRad="47244" dist="23622" dir="5400000" rotWithShape="0">
                    <a:srgbClr val="000000"/>
                  </a:outerShdw>
                </a:effectLst>
              </a:defRPr>
            </a:pPr>
            <a:r>
              <a:rPr lang="en-US" sz="8000" dirty="0"/>
              <a:t>u</a:t>
            </a:r>
            <a:r>
              <a:rPr sz="8000" dirty="0"/>
              <a:t>sing a graphic</a:t>
            </a:r>
          </a:p>
          <a:p>
            <a:pPr marL="889298" lvl="1" indent="-511346" defTabSz="764024">
              <a:spcBef>
                <a:spcPts val="5400"/>
              </a:spcBef>
              <a:defRPr sz="4278">
                <a:effectLst>
                  <a:outerShdw blurRad="47244" dist="23622" dir="5400000" rotWithShape="0">
                    <a:srgbClr val="000000"/>
                  </a:outerShdw>
                </a:effectLst>
              </a:defRPr>
            </a:pPr>
            <a:r>
              <a:rPr lang="en-US" sz="8000" dirty="0"/>
              <a:t>s</a:t>
            </a:r>
            <a:r>
              <a:rPr sz="8000" dirty="0"/>
              <a:t>elect </a:t>
            </a:r>
            <a:r>
              <a:rPr lang="en-US" sz="8000" dirty="0"/>
              <a:t>l</a:t>
            </a:r>
            <a:r>
              <a:rPr sz="8000" dirty="0"/>
              <a:t>o</a:t>
            </a:r>
            <a:r>
              <a:rPr lang="en-US" sz="8000" dirty="0"/>
              <a:t>c/</a:t>
            </a:r>
            <a:r>
              <a:rPr lang="en-US" sz="8000" dirty="0" err="1"/>
              <a:t>att</a:t>
            </a:r>
            <a:endParaRPr sz="8000" dirty="0"/>
          </a:p>
          <a:p>
            <a:pPr marL="889298" lvl="1" indent="-511346" defTabSz="764024">
              <a:spcBef>
                <a:spcPts val="5400"/>
              </a:spcBef>
              <a:defRPr sz="4278">
                <a:effectLst>
                  <a:outerShdw blurRad="47244" dist="23622" dir="5400000" rotWithShape="0">
                    <a:srgbClr val="000000"/>
                  </a:outerShdw>
                </a:effectLst>
              </a:defRPr>
            </a:pPr>
            <a:r>
              <a:rPr lang="en-US" sz="8000" dirty="0"/>
              <a:t>s</a:t>
            </a:r>
            <a:r>
              <a:rPr sz="8000" dirty="0"/>
              <a:t>elect by </a:t>
            </a:r>
            <a:r>
              <a:rPr lang="en-US" sz="8000" dirty="0"/>
              <a:t>a</a:t>
            </a:r>
            <a:r>
              <a:rPr sz="8000" dirty="0"/>
              <a:t>ttribute</a:t>
            </a:r>
          </a:p>
          <a:p>
            <a:pPr marL="889298" lvl="1" indent="-511346" defTabSz="764024">
              <a:spcBef>
                <a:spcPts val="5400"/>
              </a:spcBef>
              <a:defRPr sz="4278">
                <a:effectLst>
                  <a:outerShdw blurRad="47244" dist="23622" dir="5400000" rotWithShape="0">
                    <a:srgbClr val="000000"/>
                  </a:outerShdw>
                </a:effectLst>
              </a:defRPr>
            </a:pPr>
            <a:r>
              <a:rPr lang="en-US" sz="8000" dirty="0"/>
              <a:t>f</a:t>
            </a:r>
            <a:r>
              <a:rPr sz="8000" dirty="0"/>
              <a:t>ind</a:t>
            </a:r>
          </a:p>
        </p:txBody>
      </p:sp>
    </p:spTree>
    <p:extLst>
      <p:ext uri="{BB962C8B-B14F-4D97-AF65-F5344CB8AC3E}">
        <p14:creationId xmlns:p14="http://schemas.microsoft.com/office/powerpoint/2010/main" val="2602367035"/>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Query Basics"/>
          <p:cNvSpPr txBox="1">
            <a:spLocks noGrp="1"/>
          </p:cNvSpPr>
          <p:nvPr>
            <p:ph type="title"/>
          </p:nvPr>
        </p:nvSpPr>
        <p:spPr>
          <a:prstGeom prst="rect">
            <a:avLst/>
          </a:prstGeom>
        </p:spPr>
        <p:txBody>
          <a:bodyPr/>
          <a:lstStyle>
            <a:lvl1pPr>
              <a:defRPr sz="7800"/>
            </a:lvl1pPr>
          </a:lstStyle>
          <a:p>
            <a:r>
              <a:t>Query Basics</a:t>
            </a:r>
          </a:p>
        </p:txBody>
      </p:sp>
      <p:sp>
        <p:nvSpPr>
          <p:cNvPr id="198" name="SELECT * FROM US_STATES WHERE STATE = ‘Alaska’"/>
          <p:cNvSpPr txBox="1">
            <a:spLocks noGrp="1"/>
          </p:cNvSpPr>
          <p:nvPr>
            <p:ph type="body" idx="1"/>
          </p:nvPr>
        </p:nvSpPr>
        <p:spPr>
          <a:xfrm>
            <a:off x="4119562" y="2384226"/>
            <a:ext cx="16144876" cy="8947548"/>
          </a:xfrm>
          <a:prstGeom prst="rect">
            <a:avLst/>
          </a:prstGeom>
        </p:spPr>
        <p:txBody>
          <a:bodyPr/>
          <a:lstStyle>
            <a:lvl1pPr marL="482203" indent="-482203">
              <a:lnSpc>
                <a:spcPct val="90000"/>
              </a:lnSpc>
              <a:spcBef>
                <a:spcPts val="900"/>
              </a:spcBef>
              <a:buSzTx/>
              <a:buNone/>
              <a:defRPr sz="5200"/>
            </a:lvl1pPr>
          </a:lstStyle>
          <a:p>
            <a:r>
              <a:t>	SELECT * FROM US_STATES WHERE STATE = ‘Alaska’</a:t>
            </a:r>
          </a:p>
        </p:txBody>
      </p:sp>
      <p:sp>
        <p:nvSpPr>
          <p:cNvPr id="199" name="Line"/>
          <p:cNvSpPr/>
          <p:nvPr/>
        </p:nvSpPr>
        <p:spPr>
          <a:xfrm rot="5400000">
            <a:off x="7939086" y="938214"/>
            <a:ext cx="1009653" cy="877887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20794"/>
                  <a:pt x="10800" y="19800"/>
                </a:cubicBezTo>
                <a:lnTo>
                  <a:pt x="10800" y="12600"/>
                </a:lnTo>
                <a:cubicBezTo>
                  <a:pt x="10800" y="11606"/>
                  <a:pt x="5965" y="10800"/>
                  <a:pt x="0" y="10800"/>
                </a:cubicBezTo>
                <a:cubicBezTo>
                  <a:pt x="5965" y="10800"/>
                  <a:pt x="10800" y="9994"/>
                  <a:pt x="10800" y="9000"/>
                </a:cubicBezTo>
                <a:lnTo>
                  <a:pt x="10800" y="1800"/>
                </a:lnTo>
                <a:cubicBezTo>
                  <a:pt x="10800" y="806"/>
                  <a:pt x="15635" y="0"/>
                  <a:pt x="21600" y="0"/>
                </a:cubicBezTo>
              </a:path>
            </a:pathLst>
          </a:custGeom>
          <a:ln w="12700">
            <a:solidFill>
              <a:srgbClr val="D41D03"/>
            </a:solidFill>
            <a:miter lim="400000"/>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200" name="“give me everything from the table US_STATES”"/>
          <p:cNvSpPr txBox="1"/>
          <p:nvPr/>
        </p:nvSpPr>
        <p:spPr>
          <a:xfrm>
            <a:off x="4652962" y="3118383"/>
            <a:ext cx="7581902" cy="15483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spcBef>
                <a:spcPts val="2000"/>
              </a:spcBef>
              <a:defRPr sz="4600"/>
            </a:lvl1pPr>
          </a:lstStyle>
          <a:p>
            <a:r>
              <a:t>“give me everything from the table US_STATES”</a:t>
            </a:r>
          </a:p>
        </p:txBody>
      </p:sp>
      <p:sp>
        <p:nvSpPr>
          <p:cNvPr id="201" name="Line"/>
          <p:cNvSpPr/>
          <p:nvPr/>
        </p:nvSpPr>
        <p:spPr>
          <a:xfrm rot="5400000">
            <a:off x="16208375" y="1546226"/>
            <a:ext cx="1009653" cy="748665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20794"/>
                  <a:pt x="10800" y="19800"/>
                </a:cubicBezTo>
                <a:lnTo>
                  <a:pt x="10800" y="12600"/>
                </a:lnTo>
                <a:cubicBezTo>
                  <a:pt x="10800" y="11606"/>
                  <a:pt x="5965" y="10800"/>
                  <a:pt x="0" y="10800"/>
                </a:cubicBezTo>
                <a:cubicBezTo>
                  <a:pt x="5965" y="10800"/>
                  <a:pt x="10800" y="9994"/>
                  <a:pt x="10800" y="9000"/>
                </a:cubicBezTo>
                <a:lnTo>
                  <a:pt x="10800" y="1800"/>
                </a:lnTo>
                <a:cubicBezTo>
                  <a:pt x="10800" y="806"/>
                  <a:pt x="15635" y="0"/>
                  <a:pt x="21600" y="0"/>
                </a:cubicBezTo>
              </a:path>
            </a:pathLst>
          </a:custGeom>
          <a:ln w="12700">
            <a:solidFill>
              <a:srgbClr val="D41D03"/>
            </a:solidFill>
            <a:miter lim="400000"/>
          </a:ln>
          <a:effectLst>
            <a:outerShdw blurRad="63500" dist="25400" dir="5400000" rotWithShape="0">
              <a:srgbClr val="000000">
                <a:alpha val="50000"/>
              </a:srgbClr>
            </a:outerShdw>
          </a:effectLst>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
        <p:nvSpPr>
          <p:cNvPr id="202" name="“where the value of the STATE column is equal to the value ‘Alaska’”"/>
          <p:cNvSpPr txBox="1"/>
          <p:nvPr/>
        </p:nvSpPr>
        <p:spPr>
          <a:xfrm>
            <a:off x="12922251" y="2546883"/>
            <a:ext cx="7581902" cy="22595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spcBef>
                <a:spcPts val="2000"/>
              </a:spcBef>
              <a:defRPr sz="4600"/>
            </a:lvl1pPr>
          </a:lstStyle>
          <a:p>
            <a:r>
              <a:t>“where the value of the STATE column is equal to the value ‘Alaska’”</a:t>
            </a:r>
          </a:p>
        </p:txBody>
      </p:sp>
      <p:pic>
        <p:nvPicPr>
          <p:cNvPr id="203" name="image7.png" descr="image7.png"/>
          <p:cNvPicPr>
            <a:picLocks noChangeAspect="1"/>
          </p:cNvPicPr>
          <p:nvPr/>
        </p:nvPicPr>
        <p:blipFill>
          <a:blip r:embed="rId2"/>
          <a:stretch>
            <a:fillRect/>
          </a:stretch>
        </p:blipFill>
        <p:spPr>
          <a:xfrm>
            <a:off x="4619625" y="7724775"/>
            <a:ext cx="14611351" cy="4438651"/>
          </a:xfrm>
          <a:prstGeom prst="rect">
            <a:avLst/>
          </a:prstGeom>
          <a:ln w="12700">
            <a:miter lim="400000"/>
          </a:ln>
        </p:spPr>
      </p:pic>
      <p:sp>
        <p:nvSpPr>
          <p:cNvPr id="204" name="Line"/>
          <p:cNvSpPr/>
          <p:nvPr/>
        </p:nvSpPr>
        <p:spPr>
          <a:xfrm flipH="1">
            <a:off x="11436350" y="6632575"/>
            <a:ext cx="4606927" cy="1682751"/>
          </a:xfrm>
          <a:prstGeom prst="line">
            <a:avLst/>
          </a:prstGeom>
          <a:ln w="50800">
            <a:solidFill>
              <a:srgbClr val="D41D03"/>
            </a:solidFill>
            <a:miter lim="400000"/>
            <a:tailEnd type="triangle"/>
          </a:ln>
        </p:spPr>
        <p:txBody>
          <a:bodyPr lIns="71437" tIns="71437" rIns="71437" bIns="71437" anchor="ctr"/>
          <a:lstStyle/>
          <a:p>
            <a:pPr algn="l" defTabSz="642937">
              <a:defRPr sz="2200">
                <a:solidFill>
                  <a:srgbClr val="000000"/>
                </a:solidFill>
                <a:effectLst/>
                <a:latin typeface="Helvetica"/>
                <a:ea typeface="Helvetica"/>
                <a:cs typeface="Helvetica"/>
                <a:sym typeface="Helvetica"/>
              </a:defRPr>
            </a:pPr>
            <a:endParaRP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QL"/>
          <p:cNvSpPr txBox="1">
            <a:spLocks noGrp="1"/>
          </p:cNvSpPr>
          <p:nvPr>
            <p:ph type="title"/>
          </p:nvPr>
        </p:nvSpPr>
        <p:spPr>
          <a:prstGeom prst="rect">
            <a:avLst/>
          </a:prstGeom>
        </p:spPr>
        <p:txBody>
          <a:bodyPr/>
          <a:lstStyle/>
          <a:p>
            <a:r>
              <a:t>SQL</a:t>
            </a:r>
          </a:p>
        </p:txBody>
      </p:sp>
      <p:sp>
        <p:nvSpPr>
          <p:cNvPr id="207" name="Structured Query Language…"/>
          <p:cNvSpPr txBox="1">
            <a:spLocks noGrp="1"/>
          </p:cNvSpPr>
          <p:nvPr>
            <p:ph type="body" sz="quarter" idx="1"/>
          </p:nvPr>
        </p:nvSpPr>
        <p:spPr>
          <a:xfrm>
            <a:off x="14368685" y="2384226"/>
            <a:ext cx="5590953" cy="8947548"/>
          </a:xfrm>
          <a:prstGeom prst="rect">
            <a:avLst/>
          </a:prstGeom>
        </p:spPr>
        <p:txBody>
          <a:bodyPr/>
          <a:lstStyle/>
          <a:p>
            <a:pPr>
              <a:lnSpc>
                <a:spcPct val="80000"/>
              </a:lnSpc>
              <a:spcBef>
                <a:spcPts val="800"/>
              </a:spcBef>
            </a:pPr>
            <a:r>
              <a:t>Structured Query Language</a:t>
            </a:r>
          </a:p>
          <a:p>
            <a:pPr>
              <a:lnSpc>
                <a:spcPct val="80000"/>
              </a:lnSpc>
              <a:spcBef>
                <a:spcPts val="800"/>
              </a:spcBef>
            </a:pPr>
            <a:r>
              <a:t>Used Implicitly and Explicitly in ArcGIS</a:t>
            </a:r>
          </a:p>
          <a:p>
            <a:pPr>
              <a:lnSpc>
                <a:spcPct val="80000"/>
              </a:lnSpc>
              <a:spcBef>
                <a:spcPts val="800"/>
              </a:spcBef>
            </a:pPr>
            <a:r>
              <a:t>Combine tables, fields, operators, much more..</a:t>
            </a:r>
          </a:p>
        </p:txBody>
      </p:sp>
      <p:pic>
        <p:nvPicPr>
          <p:cNvPr id="208" name="image8.png" descr="image8.png"/>
          <p:cNvPicPr>
            <a:picLocks noChangeAspect="1"/>
          </p:cNvPicPr>
          <p:nvPr/>
        </p:nvPicPr>
        <p:blipFill>
          <a:blip r:embed="rId2"/>
          <a:srcRect l="12500" t="73454" r="64999" b="10051"/>
          <a:stretch>
            <a:fillRect/>
          </a:stretch>
        </p:blipFill>
        <p:spPr>
          <a:xfrm>
            <a:off x="14211300" y="10172699"/>
            <a:ext cx="6515100" cy="2895601"/>
          </a:xfrm>
          <a:prstGeom prst="rect">
            <a:avLst/>
          </a:prstGeom>
          <a:ln w="12700">
            <a:miter lim="400000"/>
          </a:ln>
        </p:spPr>
      </p:pic>
      <p:pic>
        <p:nvPicPr>
          <p:cNvPr id="209" name="image9.png" descr="image9.png"/>
          <p:cNvPicPr>
            <a:picLocks noChangeAspect="1"/>
          </p:cNvPicPr>
          <p:nvPr/>
        </p:nvPicPr>
        <p:blipFill>
          <a:blip r:embed="rId3"/>
          <a:srcRect l="12500" t="30154" r="49373" b="31957"/>
          <a:stretch>
            <a:fillRect/>
          </a:stretch>
        </p:blipFill>
        <p:spPr>
          <a:xfrm>
            <a:off x="3390899" y="4381500"/>
            <a:ext cx="10814051" cy="6515101"/>
          </a:xfrm>
          <a:prstGeom prst="rect">
            <a:avLst/>
          </a:prstGeom>
          <a:ln w="12700">
            <a:miter lim="400000"/>
          </a:ln>
        </p:spPr>
      </p:pic>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SQL WHERE Operators"/>
          <p:cNvSpPr txBox="1">
            <a:spLocks noGrp="1"/>
          </p:cNvSpPr>
          <p:nvPr>
            <p:ph type="title"/>
          </p:nvPr>
        </p:nvSpPr>
        <p:spPr>
          <a:prstGeom prst="rect">
            <a:avLst/>
          </a:prstGeom>
        </p:spPr>
        <p:txBody>
          <a:bodyPr/>
          <a:lstStyle/>
          <a:p>
            <a:r>
              <a:t>SQL WHERE Operators </a:t>
            </a:r>
          </a:p>
        </p:txBody>
      </p:sp>
      <p:pic>
        <p:nvPicPr>
          <p:cNvPr id="212" name="image10.png" descr="image10.png"/>
          <p:cNvPicPr>
            <a:picLocks noChangeAspect="1"/>
          </p:cNvPicPr>
          <p:nvPr/>
        </p:nvPicPr>
        <p:blipFill>
          <a:blip r:embed="rId2"/>
          <a:srcRect t="2443" b="6443"/>
          <a:stretch>
            <a:fillRect/>
          </a:stretch>
        </p:blipFill>
        <p:spPr>
          <a:xfrm>
            <a:off x="7829568" y="2668860"/>
            <a:ext cx="8724902" cy="10414002"/>
          </a:xfrm>
          <a:prstGeom prst="rect">
            <a:avLst/>
          </a:prstGeom>
          <a:ln w="12700">
            <a:miter lim="400000"/>
          </a:ln>
        </p:spPr>
      </p:pic>
      <p:sp>
        <p:nvSpPr>
          <p:cNvPr id="213" name="http://iuiedocs.oes.indiana.edu/images/operators.png"/>
          <p:cNvSpPr txBox="1"/>
          <p:nvPr/>
        </p:nvSpPr>
        <p:spPr>
          <a:xfrm>
            <a:off x="8171752" y="12324640"/>
            <a:ext cx="7107048" cy="4776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2200"/>
            </a:lvl1pPr>
          </a:lstStyle>
          <a:p>
            <a:r>
              <a:t>http://iuiedocs.oes.indiana.edu/images/operators.png</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patial Operators for Querying"/>
          <p:cNvSpPr txBox="1">
            <a:spLocks noGrp="1"/>
          </p:cNvSpPr>
          <p:nvPr>
            <p:ph type="title"/>
          </p:nvPr>
        </p:nvSpPr>
        <p:spPr>
          <a:xfrm>
            <a:off x="4119562" y="339328"/>
            <a:ext cx="16144876" cy="1461400"/>
          </a:xfrm>
          <a:prstGeom prst="rect">
            <a:avLst/>
          </a:prstGeom>
        </p:spPr>
        <p:txBody>
          <a:bodyPr/>
          <a:lstStyle>
            <a:lvl1pPr defTabSz="788669">
              <a:defRPr sz="8640">
                <a:effectLst>
                  <a:outerShdw blurRad="48768" dist="24384" dir="5400000" rotWithShape="0">
                    <a:srgbClr val="000000"/>
                  </a:outerShdw>
                </a:effectLst>
              </a:defRPr>
            </a:lvl1pPr>
          </a:lstStyle>
          <a:p>
            <a:r>
              <a:t>Spatial Operators for Querying</a:t>
            </a:r>
          </a:p>
        </p:txBody>
      </p:sp>
      <p:pic>
        <p:nvPicPr>
          <p:cNvPr id="216" name="image11.png" descr="image11.png"/>
          <p:cNvPicPr>
            <a:picLocks noChangeAspect="1"/>
          </p:cNvPicPr>
          <p:nvPr/>
        </p:nvPicPr>
        <p:blipFill>
          <a:blip r:embed="rId2"/>
          <a:stretch>
            <a:fillRect/>
          </a:stretch>
        </p:blipFill>
        <p:spPr>
          <a:xfrm>
            <a:off x="3375025" y="1879599"/>
            <a:ext cx="9464675" cy="7448551"/>
          </a:xfrm>
          <a:prstGeom prst="rect">
            <a:avLst/>
          </a:prstGeom>
          <a:ln w="12700">
            <a:miter lim="400000"/>
          </a:ln>
        </p:spPr>
      </p:pic>
      <p:sp>
        <p:nvSpPr>
          <p:cNvPr id="217" name="http://www.stanford.edu/dept/itss/docs/oracle/10g/appdev.101/b10826/top_rel.gif"/>
          <p:cNvSpPr txBox="1"/>
          <p:nvPr/>
        </p:nvSpPr>
        <p:spPr>
          <a:xfrm>
            <a:off x="4087978" y="9412465"/>
            <a:ext cx="8829346" cy="4283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1800"/>
            </a:lvl1pPr>
          </a:lstStyle>
          <a:p>
            <a:r>
              <a:t>http://www.stanford.edu/dept/itss/docs/oracle/10g/appdev.101/b10826/top_rel.gif</a:t>
            </a:r>
          </a:p>
        </p:txBody>
      </p:sp>
      <p:sp>
        <p:nvSpPr>
          <p:cNvPr id="218" name="Non-exhaustive list…"/>
          <p:cNvSpPr txBox="1"/>
          <p:nvPr/>
        </p:nvSpPr>
        <p:spPr>
          <a:xfrm>
            <a:off x="3313608" y="10322459"/>
            <a:ext cx="17756784" cy="27738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p>
            <a:pPr defTabSz="821531">
              <a:spcBef>
                <a:spcPts val="2000"/>
              </a:spcBef>
              <a:defRPr sz="4600"/>
            </a:pPr>
            <a:r>
              <a:t>Non-exhaustive list</a:t>
            </a:r>
          </a:p>
          <a:p>
            <a:pPr defTabSz="821531">
              <a:spcBef>
                <a:spcPts val="2000"/>
              </a:spcBef>
              <a:defRPr sz="4600"/>
            </a:pPr>
            <a:r>
              <a:t>See ArcGIS Help Topic “Select By Location dialog” for more info</a:t>
            </a:r>
          </a:p>
          <a:p>
            <a:pPr defTabSz="821531">
              <a:spcBef>
                <a:spcPts val="2000"/>
              </a:spcBef>
              <a:defRPr sz="4600"/>
            </a:pPr>
            <a:r>
              <a:t>Used as a “spatial” WHERE clause</a:t>
            </a:r>
          </a:p>
        </p:txBody>
      </p:sp>
      <p:pic>
        <p:nvPicPr>
          <p:cNvPr id="219" name="image12.png" descr="image12.png"/>
          <p:cNvPicPr>
            <a:picLocks noChangeAspect="1"/>
          </p:cNvPicPr>
          <p:nvPr/>
        </p:nvPicPr>
        <p:blipFill>
          <a:blip r:embed="rId3"/>
          <a:srcRect l="29218" t="26409" r="40312" b="19230"/>
          <a:stretch>
            <a:fillRect/>
          </a:stretch>
        </p:blipFill>
        <p:spPr>
          <a:xfrm>
            <a:off x="13322300" y="1838337"/>
            <a:ext cx="6927850" cy="7531102"/>
          </a:xfrm>
          <a:prstGeom prst="rect">
            <a:avLst/>
          </a:prstGeom>
          <a:ln w="12700">
            <a:miter lim="400000"/>
          </a:ln>
        </p:spPr>
      </p:pic>
      <p:sp>
        <p:nvSpPr>
          <p:cNvPr id="220" name="Intersect Example"/>
          <p:cNvSpPr txBox="1"/>
          <p:nvPr/>
        </p:nvSpPr>
        <p:spPr>
          <a:xfrm>
            <a:off x="15476029" y="9325774"/>
            <a:ext cx="3331592" cy="6017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3000"/>
            </a:lvl1pPr>
          </a:lstStyle>
          <a:p>
            <a:r>
              <a:t>Intersect Example</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Interactive Selection Tool"/>
          <p:cNvSpPr txBox="1">
            <a:spLocks noGrp="1"/>
          </p:cNvSpPr>
          <p:nvPr>
            <p:ph type="title"/>
          </p:nvPr>
        </p:nvSpPr>
        <p:spPr>
          <a:xfrm>
            <a:off x="4119562" y="34528"/>
            <a:ext cx="16144876" cy="3018235"/>
          </a:xfrm>
          <a:prstGeom prst="rect">
            <a:avLst/>
          </a:prstGeom>
        </p:spPr>
        <p:txBody>
          <a:bodyPr/>
          <a:lstStyle/>
          <a:p>
            <a:r>
              <a:t>Interactive Selection Tool</a:t>
            </a:r>
          </a:p>
        </p:txBody>
      </p:sp>
      <p:pic>
        <p:nvPicPr>
          <p:cNvPr id="223" name="ArcGISPro_160919111705.png" descr="ArcGISPro_160919111705.png"/>
          <p:cNvPicPr>
            <a:picLocks noChangeAspect="1"/>
          </p:cNvPicPr>
          <p:nvPr/>
        </p:nvPicPr>
        <p:blipFill>
          <a:blip r:embed="rId2"/>
          <a:stretch>
            <a:fillRect/>
          </a:stretch>
        </p:blipFill>
        <p:spPr>
          <a:xfrm>
            <a:off x="3428603" y="2490192"/>
            <a:ext cx="5357813" cy="2143126"/>
          </a:xfrm>
          <a:prstGeom prst="rect">
            <a:avLst/>
          </a:prstGeom>
          <a:ln w="12700">
            <a:miter lim="400000"/>
          </a:ln>
        </p:spPr>
      </p:pic>
      <p:pic>
        <p:nvPicPr>
          <p:cNvPr id="224" name="160919111716.png" descr="160919111716.png"/>
          <p:cNvPicPr>
            <a:picLocks noChangeAspect="1"/>
          </p:cNvPicPr>
          <p:nvPr/>
        </p:nvPicPr>
        <p:blipFill>
          <a:blip r:embed="rId3"/>
          <a:stretch>
            <a:fillRect/>
          </a:stretch>
        </p:blipFill>
        <p:spPr>
          <a:xfrm>
            <a:off x="3312814" y="5991125"/>
            <a:ext cx="3429001" cy="7358064"/>
          </a:xfrm>
          <a:prstGeom prst="rect">
            <a:avLst/>
          </a:prstGeom>
          <a:ln w="12700">
            <a:miter lim="400000"/>
          </a:ln>
        </p:spPr>
      </p:pic>
      <p:pic>
        <p:nvPicPr>
          <p:cNvPr id="225" name="ArcGISPro_160919112719.png" descr="ArcGISPro_160919112719.png"/>
          <p:cNvPicPr>
            <a:picLocks noChangeAspect="1"/>
          </p:cNvPicPr>
          <p:nvPr/>
        </p:nvPicPr>
        <p:blipFill>
          <a:blip r:embed="rId4"/>
          <a:srcRect l="27273" t="18143"/>
          <a:stretch>
            <a:fillRect/>
          </a:stretch>
        </p:blipFill>
        <p:spPr>
          <a:xfrm>
            <a:off x="6964362" y="3864583"/>
            <a:ext cx="14593615" cy="8991389"/>
          </a:xfrm>
          <a:prstGeom prst="rect">
            <a:avLst/>
          </a:prstGeom>
          <a:ln w="12700">
            <a:miter lim="400000"/>
          </a:ln>
        </p:spPr>
      </p:pic>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Select by Location"/>
          <p:cNvSpPr txBox="1">
            <a:spLocks noGrp="1"/>
          </p:cNvSpPr>
          <p:nvPr>
            <p:ph type="title"/>
          </p:nvPr>
        </p:nvSpPr>
        <p:spPr>
          <a:prstGeom prst="rect">
            <a:avLst/>
          </a:prstGeom>
        </p:spPr>
        <p:txBody>
          <a:bodyPr/>
          <a:lstStyle/>
          <a:p>
            <a:r>
              <a:t>Select by Location</a:t>
            </a:r>
          </a:p>
        </p:txBody>
      </p:sp>
      <p:sp>
        <p:nvSpPr>
          <p:cNvPr id="228" name="Uses Spatial Operators"/>
          <p:cNvSpPr txBox="1">
            <a:spLocks noGrp="1"/>
          </p:cNvSpPr>
          <p:nvPr>
            <p:ph type="body" sz="quarter" idx="1"/>
          </p:nvPr>
        </p:nvSpPr>
        <p:spPr>
          <a:xfrm>
            <a:off x="3941762" y="-696119"/>
            <a:ext cx="3811985" cy="8947548"/>
          </a:xfrm>
          <a:prstGeom prst="rect">
            <a:avLst/>
          </a:prstGeom>
        </p:spPr>
        <p:txBody>
          <a:bodyPr/>
          <a:lstStyle/>
          <a:p>
            <a:r>
              <a:t>Uses Spatial Operators</a:t>
            </a:r>
          </a:p>
        </p:txBody>
      </p:sp>
      <p:pic>
        <p:nvPicPr>
          <p:cNvPr id="229" name="ArcGISPro_160919111918.png" descr="ArcGISPro_160919111918.png"/>
          <p:cNvPicPr>
            <a:picLocks noChangeAspect="1"/>
          </p:cNvPicPr>
          <p:nvPr/>
        </p:nvPicPr>
        <p:blipFill>
          <a:blip r:embed="rId2"/>
          <a:srcRect b="42583"/>
          <a:stretch>
            <a:fillRect/>
          </a:stretch>
        </p:blipFill>
        <p:spPr>
          <a:xfrm>
            <a:off x="10660327" y="2767886"/>
            <a:ext cx="8900115" cy="11013606"/>
          </a:xfrm>
          <a:prstGeom prst="rect">
            <a:avLst/>
          </a:prstGeom>
          <a:ln w="12700">
            <a:miter lim="400000"/>
          </a:ln>
        </p:spPr>
      </p:pic>
      <p:pic>
        <p:nvPicPr>
          <p:cNvPr id="230" name="ArcGISPro_160919111926.png" descr="ArcGISPro_160919111926.png"/>
          <p:cNvPicPr>
            <a:picLocks noChangeAspect="1"/>
          </p:cNvPicPr>
          <p:nvPr/>
        </p:nvPicPr>
        <p:blipFill>
          <a:blip r:embed="rId3"/>
          <a:stretch>
            <a:fillRect/>
          </a:stretch>
        </p:blipFill>
        <p:spPr>
          <a:xfrm>
            <a:off x="2445543" y="5264150"/>
            <a:ext cx="6804423" cy="7661672"/>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Geodatabases"/>
          <p:cNvSpPr txBox="1">
            <a:spLocks noGrp="1"/>
          </p:cNvSpPr>
          <p:nvPr>
            <p:ph type="title"/>
          </p:nvPr>
        </p:nvSpPr>
        <p:spPr>
          <a:prstGeom prst="rect">
            <a:avLst/>
          </a:prstGeom>
        </p:spPr>
        <p:txBody>
          <a:bodyPr/>
          <a:lstStyle/>
          <a:p>
            <a:r>
              <a:rPr lang="en-US" dirty="0"/>
              <a:t>g</a:t>
            </a:r>
            <a:r>
              <a:rPr dirty="0"/>
              <a:t>eodatabases</a:t>
            </a:r>
          </a:p>
        </p:txBody>
      </p:sp>
      <p:sp>
        <p:nvSpPr>
          <p:cNvPr id="171" name="Geodatabases allow for data to be stored in single database…"/>
          <p:cNvSpPr txBox="1">
            <a:spLocks noGrp="1"/>
          </p:cNvSpPr>
          <p:nvPr>
            <p:ph type="body" idx="1"/>
          </p:nvPr>
        </p:nvSpPr>
        <p:spPr>
          <a:prstGeom prst="rect">
            <a:avLst/>
          </a:prstGeom>
        </p:spPr>
        <p:txBody>
          <a:bodyPr>
            <a:normAutofit/>
          </a:bodyPr>
          <a:lstStyle/>
          <a:p>
            <a:pPr marL="522343" indent="-522343" defTabSz="780454">
              <a:spcBef>
                <a:spcPts val="5600"/>
              </a:spcBef>
              <a:defRPr sz="4370">
                <a:effectLst>
                  <a:outerShdw blurRad="48260" dist="24130" dir="5400000" rotWithShape="0">
                    <a:srgbClr val="000000"/>
                  </a:outerShdw>
                </a:effectLst>
              </a:defRPr>
            </a:pPr>
            <a:r>
              <a:rPr sz="6600" dirty="0"/>
              <a:t>tables, shapefiles, </a:t>
            </a:r>
            <a:r>
              <a:rPr sz="6600" dirty="0" err="1"/>
              <a:t>rasters</a:t>
            </a:r>
            <a:r>
              <a:rPr sz="6600" dirty="0"/>
              <a:t>, annotation</a:t>
            </a:r>
          </a:p>
          <a:p>
            <a:pPr marL="522343" indent="-522343" defTabSz="780454">
              <a:spcBef>
                <a:spcPts val="5600"/>
              </a:spcBef>
              <a:defRPr sz="4370">
                <a:effectLst>
                  <a:outerShdw blurRad="48260" dist="24130" dir="5400000" rotWithShape="0">
                    <a:srgbClr val="000000"/>
                  </a:outerShdw>
                </a:effectLst>
              </a:defRPr>
            </a:pPr>
            <a:r>
              <a:rPr sz="6600" dirty="0"/>
              <a:t>true curves</a:t>
            </a:r>
          </a:p>
          <a:p>
            <a:pPr marL="522343" indent="-522343" defTabSz="780454">
              <a:spcBef>
                <a:spcPts val="5600"/>
              </a:spcBef>
              <a:defRPr sz="4370">
                <a:effectLst>
                  <a:outerShdw blurRad="48260" dist="24130" dir="5400000" rotWithShape="0">
                    <a:srgbClr val="000000"/>
                  </a:outerShdw>
                </a:effectLst>
              </a:defRPr>
            </a:pPr>
            <a:r>
              <a:rPr sz="6600" dirty="0"/>
              <a:t>2 terabyte limit per feature class</a:t>
            </a:r>
          </a:p>
          <a:p>
            <a:pPr marL="522343" indent="-522343" defTabSz="780454">
              <a:spcBef>
                <a:spcPts val="5600"/>
              </a:spcBef>
              <a:defRPr sz="4370">
                <a:effectLst>
                  <a:outerShdw blurRad="48260" dist="24130" dir="5400000" rotWithShape="0">
                    <a:srgbClr val="000000"/>
                  </a:outerShdw>
                </a:effectLst>
              </a:defRPr>
            </a:pPr>
            <a:r>
              <a:rPr sz="6600" dirty="0"/>
              <a:t>Enterprise geodatabases have no limits</a:t>
            </a:r>
          </a:p>
          <a:p>
            <a:pPr marL="522343" indent="-522343" defTabSz="780454">
              <a:spcBef>
                <a:spcPts val="5600"/>
              </a:spcBef>
              <a:defRPr sz="4370">
                <a:effectLst>
                  <a:outerShdw blurRad="48260" dist="24130" dir="5400000" rotWithShape="0">
                    <a:srgbClr val="000000"/>
                  </a:outerShdw>
                </a:effectLst>
              </a:defRPr>
            </a:pPr>
            <a:r>
              <a:rPr sz="6600" dirty="0"/>
              <a:t>Must be created in ArcGIS</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elect by Attribute"/>
          <p:cNvSpPr txBox="1">
            <a:spLocks noGrp="1"/>
          </p:cNvSpPr>
          <p:nvPr>
            <p:ph type="title"/>
          </p:nvPr>
        </p:nvSpPr>
        <p:spPr>
          <a:prstGeom prst="rect">
            <a:avLst/>
          </a:prstGeom>
        </p:spPr>
        <p:txBody>
          <a:bodyPr/>
          <a:lstStyle/>
          <a:p>
            <a:r>
              <a:t>Select by Attribute</a:t>
            </a:r>
          </a:p>
        </p:txBody>
      </p:sp>
      <p:sp>
        <p:nvSpPr>
          <p:cNvPr id="233" name="Build the WHERE part of query"/>
          <p:cNvSpPr txBox="1">
            <a:spLocks noGrp="1"/>
          </p:cNvSpPr>
          <p:nvPr>
            <p:ph type="body" sz="quarter" idx="1"/>
          </p:nvPr>
        </p:nvSpPr>
        <p:spPr>
          <a:xfrm>
            <a:off x="4119562" y="3393281"/>
            <a:ext cx="3987206" cy="8947548"/>
          </a:xfrm>
          <a:prstGeom prst="rect">
            <a:avLst/>
          </a:prstGeom>
        </p:spPr>
        <p:txBody>
          <a:bodyPr/>
          <a:lstStyle/>
          <a:p>
            <a:r>
              <a:t>Build the WHERE part of query</a:t>
            </a:r>
          </a:p>
        </p:txBody>
      </p:sp>
      <p:sp>
        <p:nvSpPr>
          <p:cNvPr id="234" name="Full query being built"/>
          <p:cNvSpPr txBox="1"/>
          <p:nvPr/>
        </p:nvSpPr>
        <p:spPr>
          <a:xfrm>
            <a:off x="4649489" y="9665347"/>
            <a:ext cx="2927352" cy="12972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spcBef>
                <a:spcPts val="1600"/>
              </a:spcBef>
              <a:defRPr sz="3800"/>
            </a:lvl1pPr>
          </a:lstStyle>
          <a:p>
            <a:r>
              <a:t>Full query being built</a:t>
            </a:r>
          </a:p>
        </p:txBody>
      </p:sp>
      <p:pic>
        <p:nvPicPr>
          <p:cNvPr id="235" name="ArcGISPro_160919112127.png" descr="ArcGISPro_160919112127.png"/>
          <p:cNvPicPr>
            <a:picLocks noChangeAspect="1"/>
          </p:cNvPicPr>
          <p:nvPr/>
        </p:nvPicPr>
        <p:blipFill>
          <a:blip r:embed="rId2"/>
          <a:srcRect b="30500"/>
          <a:stretch>
            <a:fillRect/>
          </a:stretch>
        </p:blipFill>
        <p:spPr>
          <a:xfrm>
            <a:off x="14525922" y="3504065"/>
            <a:ext cx="6715126" cy="8725794"/>
          </a:xfrm>
          <a:prstGeom prst="rect">
            <a:avLst/>
          </a:prstGeom>
          <a:ln w="12700">
            <a:miter lim="400000"/>
          </a:ln>
        </p:spPr>
      </p:pic>
      <p:pic>
        <p:nvPicPr>
          <p:cNvPr id="236" name="ArcGISPro_160919112136.png" descr="ArcGISPro_160919112136.png"/>
          <p:cNvPicPr>
            <a:picLocks noChangeAspect="1"/>
          </p:cNvPicPr>
          <p:nvPr/>
        </p:nvPicPr>
        <p:blipFill>
          <a:blip r:embed="rId3"/>
          <a:srcRect b="33013"/>
          <a:stretch>
            <a:fillRect/>
          </a:stretch>
        </p:blipFill>
        <p:spPr>
          <a:xfrm>
            <a:off x="7711678" y="3398862"/>
            <a:ext cx="6679407" cy="8936634"/>
          </a:xfrm>
          <a:prstGeom prst="rect">
            <a:avLst/>
          </a:prstGeom>
          <a:ln w="12700">
            <a:miter lim="400000"/>
          </a:ln>
        </p:spPr>
      </p:pic>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Table Join"/>
          <p:cNvSpPr txBox="1">
            <a:spLocks noGrp="1"/>
          </p:cNvSpPr>
          <p:nvPr>
            <p:ph type="title"/>
          </p:nvPr>
        </p:nvSpPr>
        <p:spPr>
          <a:xfrm>
            <a:off x="4119562" y="-727472"/>
            <a:ext cx="16144876" cy="3018235"/>
          </a:xfrm>
          <a:prstGeom prst="rect">
            <a:avLst/>
          </a:prstGeom>
        </p:spPr>
        <p:txBody>
          <a:bodyPr/>
          <a:lstStyle/>
          <a:p>
            <a:r>
              <a:t>Table Join</a:t>
            </a:r>
          </a:p>
        </p:txBody>
      </p:sp>
      <p:sp>
        <p:nvSpPr>
          <p:cNvPr id="239" name="“Appending the fields of one table to those of another through an attribute or field common to both tables. A join is usually used to attach more attributes to the attribute table of a geographic layer.”"/>
          <p:cNvSpPr txBox="1"/>
          <p:nvPr/>
        </p:nvSpPr>
        <p:spPr>
          <a:xfrm>
            <a:off x="3898899" y="1424635"/>
            <a:ext cx="17437101" cy="18814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spcBef>
                <a:spcPts val="1600"/>
              </a:spcBef>
              <a:defRPr sz="3800"/>
            </a:lvl1pPr>
          </a:lstStyle>
          <a:p>
            <a:r>
              <a:t>“Appending the fields of one table to those of another through an attribute or field common to both tables. A join is usually used to attach more attributes to the attribute table of a geographic layer.”</a:t>
            </a:r>
          </a:p>
        </p:txBody>
      </p:sp>
      <p:pic>
        <p:nvPicPr>
          <p:cNvPr id="240" name="image15.png" descr="image15.png"/>
          <p:cNvPicPr>
            <a:picLocks noChangeAspect="1"/>
          </p:cNvPicPr>
          <p:nvPr/>
        </p:nvPicPr>
        <p:blipFill>
          <a:blip r:embed="rId3"/>
          <a:srcRect l="26093" t="40206" r="35938" b="24484"/>
          <a:stretch>
            <a:fillRect/>
          </a:stretch>
        </p:blipFill>
        <p:spPr>
          <a:xfrm>
            <a:off x="4759430" y="3675960"/>
            <a:ext cx="14865351" cy="8382001"/>
          </a:xfrm>
          <a:prstGeom prst="rect">
            <a:avLst/>
          </a:prstGeom>
          <a:ln w="12700">
            <a:miter lim="400000"/>
          </a:ln>
        </p:spPr>
      </p:pic>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 name="image16.png" descr="image16.png"/>
          <p:cNvPicPr>
            <a:picLocks noChangeAspect="1"/>
          </p:cNvPicPr>
          <p:nvPr/>
        </p:nvPicPr>
        <p:blipFill>
          <a:blip r:embed="rId2"/>
          <a:srcRect l="26094" t="47681" r="43281" b="22938"/>
          <a:stretch>
            <a:fillRect/>
          </a:stretch>
        </p:blipFill>
        <p:spPr>
          <a:xfrm>
            <a:off x="3810000" y="1028700"/>
            <a:ext cx="10153651" cy="5905501"/>
          </a:xfrm>
          <a:prstGeom prst="rect">
            <a:avLst/>
          </a:prstGeom>
          <a:ln w="12700">
            <a:miter lim="400000"/>
          </a:ln>
        </p:spPr>
      </p:pic>
      <p:pic>
        <p:nvPicPr>
          <p:cNvPr id="245" name="image16.png" descr="image16.png"/>
          <p:cNvPicPr>
            <a:picLocks noChangeAspect="1"/>
          </p:cNvPicPr>
          <p:nvPr/>
        </p:nvPicPr>
        <p:blipFill>
          <a:blip r:embed="rId2"/>
          <a:srcRect l="26093" t="9020" r="43282" b="61340"/>
          <a:stretch>
            <a:fillRect/>
          </a:stretch>
        </p:blipFill>
        <p:spPr>
          <a:xfrm>
            <a:off x="10934700" y="7010399"/>
            <a:ext cx="9871076" cy="5791201"/>
          </a:xfrm>
          <a:prstGeom prst="rect">
            <a:avLst/>
          </a:prstGeom>
          <a:ln w="12700">
            <a:miter lim="400000"/>
          </a:ln>
        </p:spPr>
      </p:pic>
      <p:sp>
        <p:nvSpPr>
          <p:cNvPr id="246" name="Join on number"/>
          <p:cNvSpPr txBox="1"/>
          <p:nvPr/>
        </p:nvSpPr>
        <p:spPr>
          <a:xfrm>
            <a:off x="14084300" y="3451068"/>
            <a:ext cx="6096000" cy="10605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spcBef>
                <a:spcPts val="2700"/>
              </a:spcBef>
              <a:defRPr sz="6000"/>
            </a:lvl1pPr>
          </a:lstStyle>
          <a:p>
            <a:r>
              <a:t>Join on number</a:t>
            </a:r>
          </a:p>
        </p:txBody>
      </p:sp>
      <p:sp>
        <p:nvSpPr>
          <p:cNvPr id="247" name="Join on string (text)"/>
          <p:cNvSpPr txBox="1"/>
          <p:nvPr/>
        </p:nvSpPr>
        <p:spPr>
          <a:xfrm>
            <a:off x="6019800" y="8905941"/>
            <a:ext cx="4876801" cy="20003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spcBef>
                <a:spcPts val="2700"/>
              </a:spcBef>
              <a:defRPr sz="6000"/>
            </a:lvl1pPr>
          </a:lstStyle>
          <a:p>
            <a:r>
              <a:t>Join on string (text)</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9" name="image17.png" descr="image17.png"/>
          <p:cNvPicPr>
            <a:picLocks noChangeAspect="1"/>
          </p:cNvPicPr>
          <p:nvPr/>
        </p:nvPicPr>
        <p:blipFill>
          <a:blip r:embed="rId3"/>
          <a:stretch>
            <a:fillRect/>
          </a:stretch>
        </p:blipFill>
        <p:spPr>
          <a:xfrm>
            <a:off x="3366405" y="913583"/>
            <a:ext cx="15407456" cy="5487218"/>
          </a:xfrm>
          <a:prstGeom prst="rect">
            <a:avLst/>
          </a:prstGeom>
          <a:ln w="12700">
            <a:miter lim="400000"/>
          </a:ln>
        </p:spPr>
      </p:pic>
      <p:pic>
        <p:nvPicPr>
          <p:cNvPr id="250" name="image18.png" descr="image18.png"/>
          <p:cNvPicPr>
            <a:picLocks noChangeAspect="1"/>
          </p:cNvPicPr>
          <p:nvPr/>
        </p:nvPicPr>
        <p:blipFill>
          <a:blip r:embed="rId4"/>
          <a:stretch>
            <a:fillRect/>
          </a:stretch>
        </p:blipFill>
        <p:spPr>
          <a:xfrm>
            <a:off x="8722724" y="7202261"/>
            <a:ext cx="10439401" cy="5581652"/>
          </a:xfrm>
          <a:prstGeom prst="rect">
            <a:avLst/>
          </a:prstGeom>
          <a:ln w="12700">
            <a:miter lim="400000"/>
          </a:ln>
        </p:spPr>
      </p:pic>
      <p:sp>
        <p:nvSpPr>
          <p:cNvPr id="251" name="One to Many"/>
          <p:cNvSpPr txBox="1"/>
          <p:nvPr/>
        </p:nvSpPr>
        <p:spPr>
          <a:xfrm>
            <a:off x="4371530" y="9524825"/>
            <a:ext cx="4058540" cy="9365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lstStyle>
          <a:p>
            <a:r>
              <a:t>One to Many</a:t>
            </a: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5" name="160919112425.png" descr="160919112425.png"/>
          <p:cNvPicPr>
            <a:picLocks noChangeAspect="1"/>
          </p:cNvPicPr>
          <p:nvPr/>
        </p:nvPicPr>
        <p:blipFill>
          <a:blip r:embed="rId2"/>
          <a:stretch>
            <a:fillRect/>
          </a:stretch>
        </p:blipFill>
        <p:spPr>
          <a:xfrm>
            <a:off x="2487414" y="453032"/>
            <a:ext cx="11572876" cy="5643564"/>
          </a:xfrm>
          <a:prstGeom prst="rect">
            <a:avLst/>
          </a:prstGeom>
          <a:ln w="12700">
            <a:miter lim="400000"/>
          </a:ln>
        </p:spPr>
      </p:pic>
      <p:pic>
        <p:nvPicPr>
          <p:cNvPr id="256" name="ArcGISPro_160919112455.png" descr="ArcGISPro_160919112455.png"/>
          <p:cNvPicPr>
            <a:picLocks noChangeAspect="1"/>
          </p:cNvPicPr>
          <p:nvPr/>
        </p:nvPicPr>
        <p:blipFill>
          <a:blip r:embed="rId3"/>
          <a:stretch>
            <a:fillRect/>
          </a:stretch>
        </p:blipFill>
        <p:spPr>
          <a:xfrm>
            <a:off x="11338715" y="3560762"/>
            <a:ext cx="9563402" cy="9813754"/>
          </a:xfrm>
          <a:prstGeom prst="rect">
            <a:avLst/>
          </a:prstGeom>
          <a:ln w="12700">
            <a:miter lim="400000"/>
          </a:ln>
        </p:spPr>
      </p:pic>
      <p:sp>
        <p:nvSpPr>
          <p:cNvPr id="257" name="Line"/>
          <p:cNvSpPr/>
          <p:nvPr/>
        </p:nvSpPr>
        <p:spPr>
          <a:xfrm>
            <a:off x="12485191" y="1999257"/>
            <a:ext cx="599779" cy="3965775"/>
          </a:xfrm>
          <a:prstGeom prst="line">
            <a:avLst/>
          </a:prstGeom>
          <a:ln w="152400">
            <a:solidFill>
              <a:srgbClr val="D41D03"/>
            </a:solidFill>
            <a:miter lim="400000"/>
            <a:tailEnd type="stealth"/>
          </a:ln>
        </p:spPr>
        <p:txBody>
          <a:bodyPr lIns="71437" tIns="71437" rIns="71437" bIns="71437" anchor="ctr"/>
          <a:lstStyle/>
          <a:p>
            <a:pPr defTabSz="821531">
              <a:defRPr sz="4200">
                <a:solidFill>
                  <a:srgbClr val="FFFFFF"/>
                </a:solidFill>
                <a:effectLst>
                  <a:outerShdw blurRad="38100" dist="12700" dir="5400000" rotWithShape="0">
                    <a:srgbClr val="000000">
                      <a:alpha val="80000"/>
                    </a:srgbClr>
                  </a:outerShdw>
                </a:effectLst>
              </a:defRPr>
            </a:pPr>
            <a:endParaRP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Hands-on – Querying and Table Joins"/>
          <p:cNvSpPr txBox="1">
            <a:spLocks noGrp="1"/>
          </p:cNvSpPr>
          <p:nvPr>
            <p:ph type="title"/>
          </p:nvPr>
        </p:nvSpPr>
        <p:spPr>
          <a:prstGeom prst="rect">
            <a:avLst/>
          </a:prstGeom>
        </p:spPr>
        <p:txBody>
          <a:bodyPr/>
          <a:lstStyle>
            <a:lvl1pPr>
              <a:defRPr sz="7800"/>
            </a:lvl1pPr>
          </a:lstStyle>
          <a:p>
            <a:r>
              <a:t>Hands-on – Querying and Table Joins</a:t>
            </a:r>
          </a:p>
        </p:txBody>
      </p:sp>
      <p:sp>
        <p:nvSpPr>
          <p:cNvPr id="260" name="Please do not do these steps until told to do so by the instructor (i.e. no skipping ahead)…"/>
          <p:cNvSpPr txBox="1">
            <a:spLocks noGrp="1"/>
          </p:cNvSpPr>
          <p:nvPr>
            <p:ph type="body" idx="1"/>
          </p:nvPr>
        </p:nvSpPr>
        <p:spPr>
          <a:prstGeom prst="rect">
            <a:avLst/>
          </a:prstGeom>
        </p:spPr>
        <p:txBody>
          <a:bodyPr/>
          <a:lstStyle/>
          <a:p>
            <a:pPr marL="516845" indent="-516845" defTabSz="772239">
              <a:spcBef>
                <a:spcPts val="5500"/>
              </a:spcBef>
              <a:defRPr sz="4324">
                <a:effectLst>
                  <a:outerShdw blurRad="47752" dist="23876" dir="5400000" rotWithShape="0">
                    <a:srgbClr val="000000"/>
                  </a:outerShdw>
                </a:effectLst>
              </a:defRPr>
            </a:pPr>
            <a:r>
              <a:t>Please do not do these steps until told to do so by the instructor (i.e. no skipping ahead) </a:t>
            </a:r>
          </a:p>
          <a:p>
            <a:pPr marL="516845" indent="-516845" defTabSz="772239">
              <a:spcBef>
                <a:spcPts val="5500"/>
              </a:spcBef>
              <a:defRPr sz="4324">
                <a:effectLst>
                  <a:outerShdw blurRad="47752" dist="23876" dir="5400000" rotWithShape="0">
                    <a:srgbClr val="000000"/>
                  </a:outerShdw>
                </a:effectLst>
              </a:defRPr>
            </a:pPr>
            <a:r>
              <a:t>Download and unzip locally the file Week4_hands_on_materials.zip from myCourses under Content Week 4</a:t>
            </a:r>
          </a:p>
          <a:p>
            <a:pPr marL="516845" indent="-516845" defTabSz="772239">
              <a:spcBef>
                <a:spcPts val="5500"/>
              </a:spcBef>
              <a:defRPr sz="4324">
                <a:effectLst>
                  <a:outerShdw blurRad="47752" dist="23876" dir="5400000" rotWithShape="0">
                    <a:srgbClr val="000000"/>
                  </a:outerShdw>
                </a:effectLst>
              </a:defRPr>
            </a:pPr>
            <a:r>
              <a:t>Look at a File Geodatabase</a:t>
            </a:r>
          </a:p>
          <a:p>
            <a:pPr marL="516845" indent="-516845" defTabSz="772239">
              <a:spcBef>
                <a:spcPts val="5500"/>
              </a:spcBef>
              <a:defRPr sz="4324">
                <a:effectLst>
                  <a:outerShdw blurRad="47752" dist="23876" dir="5400000" rotWithShape="0">
                    <a:srgbClr val="000000"/>
                  </a:outerShdw>
                </a:effectLst>
              </a:defRPr>
            </a:pPr>
            <a:r>
              <a:t>Select  by location (counties/cities) (All cities within NY counties)</a:t>
            </a:r>
          </a:p>
          <a:p>
            <a:pPr marL="516845" indent="-516845" defTabSz="772239">
              <a:spcBef>
                <a:spcPts val="5500"/>
              </a:spcBef>
              <a:defRPr sz="4324">
                <a:effectLst>
                  <a:outerShdw blurRad="47752" dist="23876" dir="5400000" rotWithShape="0">
                    <a:srgbClr val="000000"/>
                  </a:outerShdw>
                </a:effectLst>
              </a:defRPr>
            </a:pPr>
            <a:r>
              <a:t>Table join (observe different data types)</a:t>
            </a: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Lab - GIS and Basic Map Making Due Date: September 30th 11:59 PM…"/>
          <p:cNvSpPr txBox="1">
            <a:spLocks noGrp="1"/>
          </p:cNvSpPr>
          <p:nvPr>
            <p:ph type="title"/>
          </p:nvPr>
        </p:nvSpPr>
        <p:spPr>
          <a:xfrm>
            <a:off x="4119562" y="1323265"/>
            <a:ext cx="16144876" cy="11375384"/>
          </a:xfrm>
          <a:prstGeom prst="rect">
            <a:avLst/>
          </a:prstGeom>
        </p:spPr>
        <p:txBody>
          <a:bodyPr/>
          <a:lstStyle/>
          <a:p>
            <a:pPr defTabSz="665440">
              <a:defRPr sz="7290">
                <a:effectLst>
                  <a:outerShdw blurRad="41148" dist="20574" dir="5400000" rotWithShape="0">
                    <a:srgbClr val="000000"/>
                  </a:outerShdw>
                </a:effectLst>
              </a:defRPr>
            </a:pPr>
            <a:r>
              <a:t>Lab - GIS and Basic Map Making</a:t>
            </a:r>
            <a:br/>
            <a:r>
              <a:t>Due Date: September 30th 11:59 PM</a:t>
            </a:r>
          </a:p>
          <a:p>
            <a:pPr defTabSz="665440">
              <a:defRPr sz="7290">
                <a:effectLst>
                  <a:outerShdw blurRad="41148" dist="20574" dir="5400000" rotWithShape="0">
                    <a:srgbClr val="000000"/>
                  </a:outerShdw>
                </a:effectLst>
              </a:defRPr>
            </a:pPr>
            <a:br/>
            <a:br/>
            <a:r>
              <a:t>Reminders:</a:t>
            </a:r>
          </a:p>
          <a:p>
            <a:pPr defTabSz="665440">
              <a:defRPr sz="7290">
                <a:effectLst>
                  <a:outerShdw blurRad="41148" dist="20574" dir="5400000" rotWithShape="0">
                    <a:srgbClr val="000000"/>
                  </a:outerShdw>
                </a:effectLst>
              </a:defRPr>
            </a:pPr>
            <a:r>
              <a:t>Data is Lab4Data.zip </a:t>
            </a:r>
          </a:p>
          <a:p>
            <a:pPr defTabSz="665440">
              <a:defRPr sz="7290">
                <a:effectLst>
                  <a:outerShdw blurRad="41148" dist="20574" dir="5400000" rotWithShape="0">
                    <a:srgbClr val="000000"/>
                  </a:outerShdw>
                </a:effectLst>
              </a:defRPr>
            </a:pPr>
            <a:endParaRPr/>
          </a:p>
          <a:p>
            <a:pPr defTabSz="665440">
              <a:defRPr sz="7290">
                <a:effectLst>
                  <a:outerShdw blurRad="41148" dist="20574" dir="5400000" rotWithShape="0">
                    <a:srgbClr val="000000"/>
                  </a:outerShdw>
                </a:effectLst>
              </a:defRPr>
            </a:pPr>
            <a:r>
              <a:t>Next Class Readings</a:t>
            </a: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Readings"/>
          <p:cNvSpPr txBox="1">
            <a:spLocks noGrp="1"/>
          </p:cNvSpPr>
          <p:nvPr>
            <p:ph type="title"/>
          </p:nvPr>
        </p:nvSpPr>
        <p:spPr>
          <a:prstGeom prst="rect">
            <a:avLst/>
          </a:prstGeom>
        </p:spPr>
        <p:txBody>
          <a:bodyPr/>
          <a:lstStyle/>
          <a:p>
            <a:r>
              <a:t>Readings</a:t>
            </a:r>
          </a:p>
        </p:txBody>
      </p:sp>
      <p:sp>
        <p:nvSpPr>
          <p:cNvPr id="425" name="Brewer_Designing_Better_Maps_Ch_1…"/>
          <p:cNvSpPr txBox="1">
            <a:spLocks noGrp="1"/>
          </p:cNvSpPr>
          <p:nvPr>
            <p:ph type="body" idx="1"/>
          </p:nvPr>
        </p:nvSpPr>
        <p:spPr>
          <a:prstGeom prst="rect">
            <a:avLst/>
          </a:prstGeom>
        </p:spPr>
        <p:txBody>
          <a:bodyPr/>
          <a:lstStyle/>
          <a:p>
            <a:pPr marL="377952" indent="-377952" defTabSz="543305">
              <a:spcBef>
                <a:spcPts val="3900"/>
              </a:spcBef>
              <a:defRPr sz="4650">
                <a:effectLst>
                  <a:outerShdw blurRad="47244" dist="23622" dir="5400000" rotWithShape="0">
                    <a:srgbClr val="000000"/>
                  </a:outerShdw>
                </a:effectLst>
              </a:defRPr>
            </a:pPr>
            <a:r>
              <a:t>Brewer_Designing_Better_Maps_Ch_1</a:t>
            </a:r>
          </a:p>
          <a:p>
            <a:pPr marL="377952" indent="-377952" defTabSz="543305">
              <a:spcBef>
                <a:spcPts val="3900"/>
              </a:spcBef>
              <a:defRPr sz="4650">
                <a:effectLst>
                  <a:outerShdw blurRad="47244" dist="23622" dir="5400000" rotWithShape="0">
                    <a:srgbClr val="000000"/>
                  </a:outerShdw>
                </a:effectLst>
              </a:defRPr>
            </a:pPr>
            <a:r>
              <a:t>GIS cartography poster by Gretchen Peterson</a:t>
            </a:r>
          </a:p>
          <a:p>
            <a:pPr marL="377952" indent="-377952" defTabSz="543305">
              <a:spcBef>
                <a:spcPts val="3900"/>
              </a:spcBef>
              <a:defRPr sz="4650">
                <a:effectLst>
                  <a:outerShdw blurRad="47244" dist="23622" dir="5400000" rotWithShape="0">
                    <a:srgbClr val="000000"/>
                  </a:outerShdw>
                </a:effectLst>
              </a:defRPr>
            </a:pPr>
            <a:r>
              <a:rPr u="sng">
                <a:hlinkClick r:id="rId2"/>
              </a:rPr>
              <a:t>Map Evaluation Checklist</a:t>
            </a:r>
          </a:p>
          <a:p>
            <a:pPr marL="377952" indent="-377952" defTabSz="543305">
              <a:spcBef>
                <a:spcPts val="3900"/>
              </a:spcBef>
              <a:defRPr sz="4650">
                <a:effectLst>
                  <a:outerShdw blurRad="47244" dist="23622" dir="5400000" rotWithShape="0">
                    <a:srgbClr val="000000"/>
                  </a:outerShdw>
                </a:effectLst>
              </a:defRPr>
            </a:pPr>
            <a:r>
              <a:t>MacEachren_1995_c1</a:t>
            </a:r>
          </a:p>
          <a:p>
            <a:pPr marL="377952" indent="-377952" defTabSz="543305">
              <a:spcBef>
                <a:spcPts val="3900"/>
              </a:spcBef>
              <a:defRPr sz="4650">
                <a:effectLst>
                  <a:outerShdw blurRad="47244" dist="23622" dir="5400000" rotWithShape="0">
                    <a:srgbClr val="000000"/>
                  </a:outerShdw>
                </a:effectLst>
              </a:defRPr>
            </a:pPr>
            <a:r>
              <a:t>GPS-Posterweb</a:t>
            </a:r>
          </a:p>
          <a:p>
            <a:pPr marL="377952" indent="-377952" defTabSz="543305">
              <a:spcBef>
                <a:spcPts val="3900"/>
              </a:spcBef>
              <a:defRPr sz="4650">
                <a:effectLst>
                  <a:outerShdw blurRad="47244" dist="23622" dir="5400000" rotWithShape="0">
                    <a:srgbClr val="000000"/>
                  </a:outerShdw>
                </a:effectLst>
              </a:defRPr>
            </a:pPr>
            <a:r>
              <a:t>Difference between recreational and professional grade gps receivers</a:t>
            </a:r>
          </a:p>
          <a:p>
            <a:pPr marL="377952" indent="-377952" defTabSz="543305">
              <a:spcBef>
                <a:spcPts val="3900"/>
              </a:spcBef>
              <a:defRPr sz="4650">
                <a:effectLst>
                  <a:outerShdw blurRad="47244" dist="23622" dir="5400000" rotWithShape="0">
                    <a:srgbClr val="000000"/>
                  </a:outerShdw>
                </a:effectLst>
              </a:defRPr>
            </a:pPr>
            <a:r>
              <a:t>why-postprocess</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F8CB"/>
        </a:solidFill>
        <a:effectLst/>
      </p:bgPr>
    </p:bg>
    <p:spTree>
      <p:nvGrpSpPr>
        <p:cNvPr id="1" name=""/>
        <p:cNvGrpSpPr/>
        <p:nvPr/>
      </p:nvGrpSpPr>
      <p:grpSpPr>
        <a:xfrm>
          <a:off x="0" y="0"/>
          <a:ext cx="0" cy="0"/>
          <a:chOff x="0" y="0"/>
          <a:chExt cx="0" cy="0"/>
        </a:xfrm>
      </p:grpSpPr>
      <p:sp>
        <p:nvSpPr>
          <p:cNvPr id="173" name="What is a Geodatabase?"/>
          <p:cNvSpPr txBox="1">
            <a:spLocks noGrp="1"/>
          </p:cNvSpPr>
          <p:nvPr>
            <p:ph type="title"/>
          </p:nvPr>
        </p:nvSpPr>
        <p:spPr>
          <a:xfrm>
            <a:off x="4119562" y="339328"/>
            <a:ext cx="16144876" cy="1375768"/>
          </a:xfrm>
          <a:prstGeom prst="rect">
            <a:avLst/>
          </a:prstGeom>
        </p:spPr>
        <p:txBody>
          <a:bodyPr>
            <a:normAutofit fontScale="90000"/>
          </a:bodyPr>
          <a:lstStyle>
            <a:lvl1pPr defTabSz="739378">
              <a:defRPr sz="8100">
                <a:effectLst>
                  <a:outerShdw blurRad="45720" dist="22860" dir="5400000" rotWithShape="0">
                    <a:srgbClr val="000000"/>
                  </a:outerShdw>
                </a:effectLst>
              </a:defRPr>
            </a:lvl1pPr>
          </a:lstStyle>
          <a:p>
            <a:r>
              <a:t>What is a Geodatabase?</a:t>
            </a:r>
          </a:p>
        </p:txBody>
      </p:sp>
      <p:pic>
        <p:nvPicPr>
          <p:cNvPr id="174" name="http://www.esri.com/news/arcnews/winter0809articles/winter0809gifs/p1p2-lg.jpg" descr="http://www.esri.com/news/arcnews/winter0809articles/winter0809gifs/p1p2-lg.jpg"/>
          <p:cNvPicPr>
            <a:picLocks noChangeAspect="1"/>
          </p:cNvPicPr>
          <p:nvPr/>
        </p:nvPicPr>
        <p:blipFill rotWithShape="1">
          <a:blip r:embed="rId3"/>
          <a:srcRect t="2824" b="6210"/>
          <a:stretch/>
        </p:blipFill>
        <p:spPr>
          <a:xfrm>
            <a:off x="1028700" y="246139"/>
            <a:ext cx="22326600" cy="13223722"/>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 name="geodatabase_overview" descr="geodatabase_overview"/>
          <p:cNvPicPr>
            <a:picLocks noChangeAspect="1"/>
          </p:cNvPicPr>
          <p:nvPr/>
        </p:nvPicPr>
        <p:blipFill>
          <a:blip r:embed="rId2"/>
          <a:stretch>
            <a:fillRect/>
          </a:stretch>
        </p:blipFill>
        <p:spPr>
          <a:xfrm>
            <a:off x="0" y="0"/>
            <a:ext cx="24384000" cy="28445641"/>
          </a:xfrm>
          <a:prstGeom prst="rect">
            <a:avLst/>
          </a:prstGeom>
          <a:ln w="12700">
            <a:miter lim="400000"/>
          </a:ln>
        </p:spPr>
      </p:pic>
      <p:sp>
        <p:nvSpPr>
          <p:cNvPr id="179" name="From Arctur(2004)"/>
          <p:cNvSpPr txBox="1"/>
          <p:nvPr/>
        </p:nvSpPr>
        <p:spPr>
          <a:xfrm>
            <a:off x="3047999" y="12927890"/>
            <a:ext cx="3959228" cy="4776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spcBef>
                <a:spcPts val="1000"/>
              </a:spcBef>
              <a:defRPr sz="2200"/>
            </a:lvl1pPr>
          </a:lstStyle>
          <a:p>
            <a:r>
              <a:t>From Arctur(2004)</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 name="geodatabase_overview" descr="geodatabase_overview"/>
          <p:cNvPicPr>
            <a:picLocks noChangeAspect="1"/>
          </p:cNvPicPr>
          <p:nvPr/>
        </p:nvPicPr>
        <p:blipFill>
          <a:blip r:embed="rId2"/>
          <a:stretch>
            <a:fillRect/>
          </a:stretch>
        </p:blipFill>
        <p:spPr>
          <a:xfrm>
            <a:off x="0" y="-12801600"/>
            <a:ext cx="24384000" cy="28445641"/>
          </a:xfrm>
          <a:prstGeom prst="rect">
            <a:avLst/>
          </a:prstGeom>
          <a:ln w="12700">
            <a:miter lim="400000"/>
          </a:ln>
        </p:spPr>
      </p:pic>
      <p:sp>
        <p:nvSpPr>
          <p:cNvPr id="179" name="From Arctur(2004)"/>
          <p:cNvSpPr txBox="1"/>
          <p:nvPr/>
        </p:nvSpPr>
        <p:spPr>
          <a:xfrm>
            <a:off x="3047999" y="12927890"/>
            <a:ext cx="3959228" cy="4776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defTabSz="821531">
              <a:spcBef>
                <a:spcPts val="1000"/>
              </a:spcBef>
              <a:defRPr sz="2200"/>
            </a:lvl1pPr>
          </a:lstStyle>
          <a:p>
            <a:r>
              <a:t>From Arctur(2004)</a:t>
            </a:r>
          </a:p>
        </p:txBody>
      </p:sp>
    </p:spTree>
    <p:extLst>
      <p:ext uri="{BB962C8B-B14F-4D97-AF65-F5344CB8AC3E}">
        <p14:creationId xmlns:p14="http://schemas.microsoft.com/office/powerpoint/2010/main" val="2548398533"/>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2">
  <a:themeElements>
    <a:clrScheme name="New_Template2">
      <a:dk1>
        <a:srgbClr val="C000EB"/>
      </a:dk1>
      <a:lt1>
        <a:srgbClr val="EBEBEB"/>
      </a:lt1>
      <a:dk2>
        <a:srgbClr val="525252"/>
      </a:dk2>
      <a:lt2>
        <a:srgbClr val="C9C9C9"/>
      </a:lt2>
      <a:accent1>
        <a:srgbClr val="619AE3"/>
      </a:accent1>
      <a:accent2>
        <a:srgbClr val="54BFB9"/>
      </a:accent2>
      <a:accent3>
        <a:srgbClr val="29C439"/>
      </a:accent3>
      <a:accent4>
        <a:srgbClr val="EDAC0F"/>
      </a:accent4>
      <a:accent5>
        <a:srgbClr val="D41D04"/>
      </a:accent5>
      <a:accent6>
        <a:srgbClr val="B264DA"/>
      </a:accent6>
      <a:hlink>
        <a:srgbClr val="0000FF"/>
      </a:hlink>
      <a:folHlink>
        <a:srgbClr val="FF00FF"/>
      </a:folHlink>
    </a:clrScheme>
    <a:fontScheme name="New_Template2">
      <a:majorFont>
        <a:latin typeface="Helvetica Neue"/>
        <a:ea typeface="Helvetica Neue"/>
        <a:cs typeface="Helvetica Neue"/>
      </a:majorFont>
      <a:minorFont>
        <a:latin typeface="Helvetica Neue"/>
        <a:ea typeface="Helvetica Neue"/>
        <a:cs typeface="Helvetica Neue"/>
      </a:minorFont>
    </a:fontScheme>
    <a:fmtScheme name="New_Template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outerShdw blurRad="38100" dist="12700" dir="5400000" rotWithShape="0">
                <a:srgbClr val="000000">
                  <a:alpha val="80000"/>
                </a:srgbClr>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2">
  <a:themeElements>
    <a:clrScheme name="New_Template2">
      <a:dk1>
        <a:srgbClr val="000000"/>
      </a:dk1>
      <a:lt1>
        <a:srgbClr val="FFFFFF"/>
      </a:lt1>
      <a:dk2>
        <a:srgbClr val="525252"/>
      </a:dk2>
      <a:lt2>
        <a:srgbClr val="C9C9C9"/>
      </a:lt2>
      <a:accent1>
        <a:srgbClr val="619AE3"/>
      </a:accent1>
      <a:accent2>
        <a:srgbClr val="54BFB9"/>
      </a:accent2>
      <a:accent3>
        <a:srgbClr val="29C439"/>
      </a:accent3>
      <a:accent4>
        <a:srgbClr val="EDAC0F"/>
      </a:accent4>
      <a:accent5>
        <a:srgbClr val="D41D04"/>
      </a:accent5>
      <a:accent6>
        <a:srgbClr val="B264DA"/>
      </a:accent6>
      <a:hlink>
        <a:srgbClr val="0000FF"/>
      </a:hlink>
      <a:folHlink>
        <a:srgbClr val="FF00FF"/>
      </a:folHlink>
    </a:clrScheme>
    <a:fontScheme name="New_Template2">
      <a:majorFont>
        <a:latin typeface="Helvetica Neue"/>
        <a:ea typeface="Helvetica Neue"/>
        <a:cs typeface="Helvetica Neue"/>
      </a:majorFont>
      <a:minorFont>
        <a:latin typeface="Helvetica Neue"/>
        <a:ea typeface="Helvetica Neue"/>
        <a:cs typeface="Helvetica Neue"/>
      </a:minorFont>
    </a:fontScheme>
    <a:fmtScheme name="New_Template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FFFFFF"/>
            </a:solidFill>
            <a:effectLst>
              <a:outerShdw blurRad="38100" dist="12700" dir="5400000" rotWithShape="0">
                <a:srgbClr val="000000">
                  <a:alpha val="80000"/>
                </a:srgbClr>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1060</TotalTime>
  <Words>1779</Words>
  <Application>Microsoft Macintosh PowerPoint</Application>
  <PresentationFormat>Custom</PresentationFormat>
  <Paragraphs>258</Paragraphs>
  <Slides>67</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67</vt:i4>
      </vt:variant>
    </vt:vector>
  </HeadingPairs>
  <TitlesOfParts>
    <vt:vector size="74" baseType="lpstr">
      <vt:lpstr>Arial</vt:lpstr>
      <vt:lpstr>Helvetica</vt:lpstr>
      <vt:lpstr>Helvetica Neue</vt:lpstr>
      <vt:lpstr>Helvetica Neue Medium</vt:lpstr>
      <vt:lpstr>Libre Franklin</vt:lpstr>
      <vt:lpstr>Trebuchet MS</vt:lpstr>
      <vt:lpstr>New_Template2</vt:lpstr>
      <vt:lpstr>data collection  and  decision making</vt:lpstr>
      <vt:lpstr>admin</vt:lpstr>
      <vt:lpstr>Tīw’s Day</vt:lpstr>
      <vt:lpstr>shapefile</vt:lpstr>
      <vt:lpstr>PowerPoint Presentation</vt:lpstr>
      <vt:lpstr>geodatabases</vt:lpstr>
      <vt:lpstr>What is a Geodatabase?</vt:lpstr>
      <vt:lpstr>PowerPoint Presentation</vt:lpstr>
      <vt:lpstr>PowerPoint Presentation</vt:lpstr>
      <vt:lpstr>feature dataset</vt:lpstr>
      <vt:lpstr>feature class</vt:lpstr>
      <vt:lpstr>what is a feature?</vt:lpstr>
      <vt:lpstr>where the data?</vt:lpstr>
      <vt:lpstr>PowerPoint Presentation</vt:lpstr>
      <vt:lpstr>PowerPoint Presentation</vt:lpstr>
      <vt:lpstr>metadata</vt:lpstr>
      <vt:lpstr>primary  vs  secondary</vt:lpstr>
      <vt:lpstr>field text digitizing scanning</vt:lpstr>
      <vt:lpstr>local state federal (inter)national</vt:lpstr>
      <vt:lpstr>types of maps</vt:lpstr>
      <vt:lpstr>Reference Map</vt:lpstr>
      <vt:lpstr>PowerPoint Presentation</vt:lpstr>
      <vt:lpstr>PowerPoint Presentation</vt:lpstr>
      <vt:lpstr>thematic map</vt:lpstr>
      <vt:lpstr>PowerPoint Presentation</vt:lpstr>
      <vt:lpstr>PowerPoint Presentation</vt:lpstr>
      <vt:lpstr>bye!</vt:lpstr>
      <vt:lpstr>Thunor’s dæg</vt:lpstr>
      <vt:lpstr>PowerPoint Presentation</vt:lpstr>
      <vt:lpstr>PowerPoint Presentation</vt:lpstr>
      <vt:lpstr>Basics of Map Design</vt:lpstr>
      <vt:lpstr>Graphic Elements</vt:lpstr>
      <vt:lpstr>Figure/Ground</vt:lpstr>
      <vt:lpstr>Figure/Ground</vt:lpstr>
      <vt:lpstr>Visual Hierarchy</vt:lpstr>
      <vt:lpstr>Visual Variables</vt:lpstr>
      <vt:lpstr>PowerPoint Presentation</vt:lpstr>
      <vt:lpstr>PowerPoint Presentation</vt:lpstr>
      <vt:lpstr>PowerPoint Presentation</vt:lpstr>
      <vt:lpstr>Thematic Mapping</vt:lpstr>
      <vt:lpstr>Natural Breaks (Jenks)</vt:lpstr>
      <vt:lpstr>Natural Breaks (Jenks)</vt:lpstr>
      <vt:lpstr>Comparison of equal interval, quantile and Jenks</vt:lpstr>
      <vt:lpstr>Picking Colors</vt:lpstr>
      <vt:lpstr>Working With Layouts</vt:lpstr>
      <vt:lpstr>Working With Layouts</vt:lpstr>
      <vt:lpstr>Gretchen Peterson’s Map Evaluation Checklist</vt:lpstr>
      <vt:lpstr>PowerPoint Presentation</vt:lpstr>
      <vt:lpstr>Things to Watch For</vt:lpstr>
      <vt:lpstr>Things to Watch For</vt:lpstr>
      <vt:lpstr>Things to Watch For</vt:lpstr>
      <vt:lpstr>querying and selecting</vt:lpstr>
      <vt:lpstr>querying and selecting - arcmap</vt:lpstr>
      <vt:lpstr>Query Basics</vt:lpstr>
      <vt:lpstr>SQL</vt:lpstr>
      <vt:lpstr>SQL WHERE Operators </vt:lpstr>
      <vt:lpstr>Spatial Operators for Querying</vt:lpstr>
      <vt:lpstr>Interactive Selection Tool</vt:lpstr>
      <vt:lpstr>Select by Location</vt:lpstr>
      <vt:lpstr>Select by Attribute</vt:lpstr>
      <vt:lpstr>Table Join</vt:lpstr>
      <vt:lpstr>PowerPoint Presentation</vt:lpstr>
      <vt:lpstr>PowerPoint Presentation</vt:lpstr>
      <vt:lpstr>PowerPoint Presentation</vt:lpstr>
      <vt:lpstr>Hands-on – Querying and Table Joins</vt:lpstr>
      <vt:lpstr>Lab - GIS and Basic Map Making Due Date: September 30th 11:59 PM   Reminders: Data is Lab4Data.zip   Next Class Readings</vt:lpstr>
      <vt:lpstr>Readings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collection  and  decision making</dc:title>
  <cp:lastModifiedBy>Nicolas LaLone</cp:lastModifiedBy>
  <cp:revision>7</cp:revision>
  <dcterms:modified xsi:type="dcterms:W3CDTF">2023-09-25T14:33:41Z</dcterms:modified>
</cp:coreProperties>
</file>